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86_D33029AB.xml" ContentType="application/vnd.ms-powerpoint.comments+xml"/>
  <Override PartName="/ppt/notesSlides/notesSlide2.xml" ContentType="application/vnd.openxmlformats-officedocument.presentationml.notesSlide+xml"/>
  <Override PartName="/ppt/comments/modernComment_187_BA77B1B7.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4"/>
  </p:notesMasterIdLst>
  <p:sldIdLst>
    <p:sldId id="258" r:id="rId5"/>
    <p:sldId id="390" r:id="rId6"/>
    <p:sldId id="391" r:id="rId7"/>
    <p:sldId id="392" r:id="rId8"/>
    <p:sldId id="393" r:id="rId9"/>
    <p:sldId id="397" r:id="rId10"/>
    <p:sldId id="394" r:id="rId11"/>
    <p:sldId id="395" r:id="rId12"/>
    <p:sldId id="396"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CBB016-8EB0-5B4E-7A46-D059CD28C7D0}" name="Luke Blaskett" initials="LB" userId="S::Luke.Blaskett@dover.gov.uk::87d15117-1cf8-4e18-a51b-5931920fdbe5" providerId="AD"/>
  <p188:author id="{EB24556B-2084-DF8B-DE85-30B51B0CC833}" name="Ashley Taylor" initials="AT" userId="S::Ashley.Taylor@dover.gov.uk::2f1f85f9-1e3d-4d0d-a392-12f45078cb81" providerId="AD"/>
  <p188:author id="{D78A99E7-6724-95D6-4C64-6479DE2E96C0}" name="Sarah Platts" initials="SP" userId="S::Sarah.Platts@dover.gov.uk::f8d502a2-8939-4be4-9c04-afbe0f385a5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CBA"/>
    <a:srgbClr val="FABC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omments/modernComment_186_D33029AB.xml><?xml version="1.0" encoding="utf-8"?>
<p188:cmLst xmlns:a="http://schemas.openxmlformats.org/drawingml/2006/main" xmlns:r="http://schemas.openxmlformats.org/officeDocument/2006/relationships" xmlns:p188="http://schemas.microsoft.com/office/powerpoint/2018/8/main">
  <p188:cm id="{C4AC56A9-493C-43B1-A73C-F47A0B074055}" authorId="{D78A99E7-6724-95D6-4C64-6479DE2E96C0}" created="2026-07-17T15:42:43.542">
    <ac:deMkLst xmlns:ac="http://schemas.microsoft.com/office/drawing/2013/main/command">
      <pc:docMk xmlns:pc="http://schemas.microsoft.com/office/powerpoint/2013/main/command"/>
      <pc:sldMk xmlns:pc="http://schemas.microsoft.com/office/powerpoint/2013/main/command" cId="3543148971" sldId="390"/>
      <ac:picMk id="5" creationId="{0009630E-16A7-FB4B-282B-91CF8FECD8D8}"/>
    </ac:deMkLst>
    <p188:txBody>
      <a:bodyPr/>
      <a:lstStyle/>
      <a:p>
        <a:r>
          <a:rPr lang="en-GB"/>
          <a:t>You happy with me moving logo to here? I think it looks less cluttered and more balanced</a:t>
        </a:r>
      </a:p>
    </p188:txBody>
    <p188:extLst>
      <p:ext xmlns:p="http://schemas.openxmlformats.org/presentationml/2006/main" uri="{57CB4572-C831-44C2-8A1C-0ADB6CCDFE69}">
        <p223:reactions xmlns:p223="http://schemas.microsoft.com/office/powerpoint/2022/03/main">
          <p223:rxn type="👍">
            <p223:instance time="2026-07-20T08:28:47.009" authorId="{71CBB016-8EB0-5B4E-7A46-D059CD28C7D0}"/>
          </p223:rxn>
        </p223:reactions>
      </p:ext>
    </p188:extLst>
  </p188:cm>
</p188:cmLst>
</file>

<file path=ppt/comments/modernComment_187_BA77B1B7.xml><?xml version="1.0" encoding="utf-8"?>
<p188:cmLst xmlns:a="http://schemas.openxmlformats.org/drawingml/2006/main" xmlns:r="http://schemas.openxmlformats.org/officeDocument/2006/relationships" xmlns:p188="http://schemas.microsoft.com/office/powerpoint/2018/8/main">
  <p188:cm id="{492C7DDD-BE66-4B12-AFFC-05E586A1E449}" authorId="{D78A99E7-6724-95D6-4C64-6479DE2E96C0}" created="2026-07-17T15:38:17.875">
    <ac:txMkLst xmlns:ac="http://schemas.microsoft.com/office/drawing/2013/main/command">
      <pc:docMk xmlns:pc="http://schemas.microsoft.com/office/powerpoint/2013/main/command"/>
      <pc:sldMk xmlns:pc="http://schemas.microsoft.com/office/powerpoint/2013/main/command" cId="3128406455" sldId="391"/>
      <ac:spMk id="19" creationId="{16FD42C6-DFC7-D126-8C66-0FF5FDA9D029}"/>
      <ac:txMk cp="18">
        <ac:context len="259" hash="1774413607"/>
      </ac:txMk>
    </ac:txMkLst>
    <p188:pos x="4919407" y="661550"/>
    <p188:replyLst>
      <p188:reply id="{6FD693DD-F5C6-4E84-858C-9A61A16FCCF1}" authorId="{71CBB016-8EB0-5B4E-7A46-D059CD28C7D0}" created="2026-07-20T08:30:28.047">
        <p188:txBody>
          <a:bodyPr/>
          <a:lstStyle/>
          <a:p>
            <a:r>
              <a:rPr lang="en-GB"/>
              <a:t>I was pre-empting the question as to why we’ve moved from a meeting each month to every two months - I suspect the PC will see it as us reducing their involvement - but I agree, I can cover this as and when the question is asked.</a:t>
            </a:r>
          </a:p>
        </p188:txBody>
      </p188:reply>
    </p188:replyLst>
    <p188:txBody>
      <a:bodyPr/>
      <a:lstStyle/>
      <a:p>
        <a:r>
          <a:rPr lang="en-GB"/>
          <a:t>Delete this second bullet?</a:t>
        </a:r>
      </a:p>
    </p188:txBody>
  </p188:cm>
  <p188:cm id="{DD0BEDD3-4EA5-4B7E-B0E5-A96C70E66A6A}" authorId="{D78A99E7-6724-95D6-4C64-6479DE2E96C0}" created="2026-07-17T15:39:30.458">
    <ac:txMkLst xmlns:ac="http://schemas.microsoft.com/office/drawing/2013/main/command">
      <pc:docMk xmlns:pc="http://schemas.microsoft.com/office/powerpoint/2013/main/command"/>
      <pc:sldMk xmlns:pc="http://schemas.microsoft.com/office/powerpoint/2013/main/command" cId="3128406455" sldId="391"/>
      <ac:spMk id="19" creationId="{16FD42C6-DFC7-D126-8C66-0FF5FDA9D029}"/>
      <ac:txMk cp="18" len="47">
        <ac:context len="259" hash="1774413607"/>
      </ac:txMk>
    </ac:txMkLst>
    <p188:pos x="4048550" y="1474350"/>
    <p188:replyLst>
      <p188:reply id="{129B64BC-ACD5-436C-A5D5-28EAA5230306}" authorId="{71CBB016-8EB0-5B4E-7A46-D059CD28C7D0}" created="2026-07-20T08:34:08.990">
        <p188:txBody>
          <a:bodyPr/>
          <a:lstStyle/>
          <a:p>
            <a:r>
              <a:rPr lang="en-GB"/>
              <a:t>Yeah, it’s in the ToR. I think the idea is that if the vast majority of the group think that an extra meeting is needed it can be arranged. I can expand on this verbally. </a:t>
            </a:r>
          </a:p>
        </p188:txBody>
      </p188:reply>
    </p188:replyLst>
    <p188:txBody>
      <a:bodyPr/>
      <a:lstStyle/>
      <a:p>
        <a:r>
          <a:rPr lang="en-GB"/>
          <a:t>Do ToR set this out? Ie do you mean majority agreement or all agreeing?</a:t>
        </a:r>
      </a:p>
    </p188:txBody>
  </p188:cm>
  <p188:cm id="{8FD6F626-9970-4DC8-B7FF-67C096840498}" authorId="{D78A99E7-6724-95D6-4C64-6479DE2E96C0}" created="2026-07-17T15:40:06.518">
    <ac:txMkLst xmlns:ac="http://schemas.microsoft.com/office/drawing/2013/main/command">
      <pc:docMk xmlns:pc="http://schemas.microsoft.com/office/powerpoint/2013/main/command"/>
      <pc:sldMk xmlns:pc="http://schemas.microsoft.com/office/powerpoint/2013/main/command" cId="3128406455" sldId="391"/>
      <ac:spMk id="19" creationId="{16FD42C6-DFC7-D126-8C66-0FF5FDA9D029}"/>
      <ac:txMk cp="84">
        <ac:context len="259" hash="1774413607"/>
      </ac:txMk>
    </ac:txMkLst>
    <p188:pos x="4687179" y="2025893"/>
    <p188:txBody>
      <a:bodyPr/>
      <a:lstStyle/>
      <a:p>
        <a:r>
          <a:rPr lang="en-GB"/>
          <a:t>Delete? </a:t>
        </a:r>
      </a:p>
    </p188:txBody>
    <p188:extLst>
      <p:ext xmlns:p="http://schemas.openxmlformats.org/presentationml/2006/main" uri="{57CB4572-C831-44C2-8A1C-0ADB6CCDFE69}">
        <p223:reactions xmlns:p223="http://schemas.microsoft.com/office/powerpoint/2022/03/main">
          <p223:rxn type="👍">
            <p223:instance time="2026-07-20T08:34:20.463" authorId="{71CBB016-8EB0-5B4E-7A46-D059CD28C7D0}"/>
          </p223:rxn>
        </p223:reactions>
      </p:ext>
    </p188:extLst>
  </p188:cm>
  <p188:cm id="{97732A55-4D35-4EF5-8B0F-D5865C477D73}" authorId="{71CBB016-8EB0-5B4E-7A46-D059CD28C7D0}" created="2026-07-21T10:13:01.014">
    <pc:sldMkLst xmlns:pc="http://schemas.microsoft.com/office/powerpoint/2013/main/command">
      <pc:docMk/>
      <pc:sldMk cId="3128406455" sldId="391"/>
    </pc:sldMkLst>
    <p188:txBody>
      <a:bodyPr/>
      <a:lstStyle/>
      <a:p>
        <a:r>
          <a:rPr lang="en-GB"/>
          <a:t>Amend</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92BFA-C8AA-636A-E9DB-C75AE85B270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85469E97-26B3-FA27-D78A-62400950E484}"/>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2E16A9-5681-4866-9C4F-57089E2837D6}" type="datetimeFigureOut">
              <a:rPr lang="en-GB" smtClean="0"/>
              <a:t>11/08/2026</a:t>
            </a:fld>
            <a:endParaRPr lang="en-GB"/>
          </a:p>
        </p:txBody>
      </p:sp>
      <p:sp>
        <p:nvSpPr>
          <p:cNvPr id="4" name="Slide Image Placeholder 3">
            <a:extLst>
              <a:ext uri="{FF2B5EF4-FFF2-40B4-BE49-F238E27FC236}">
                <a16:creationId xmlns:a16="http://schemas.microsoft.com/office/drawing/2014/main" id="{4A4B07BC-EAB9-9E93-59AF-A986ACFB48F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a:extLst>
              <a:ext uri="{FF2B5EF4-FFF2-40B4-BE49-F238E27FC236}">
                <a16:creationId xmlns:a16="http://schemas.microsoft.com/office/drawing/2014/main" id="{F715B31A-078F-4C9C-AF2D-95AFFA8D2F0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a:extLst>
              <a:ext uri="{FF2B5EF4-FFF2-40B4-BE49-F238E27FC236}">
                <a16:creationId xmlns:a16="http://schemas.microsoft.com/office/drawing/2014/main" id="{FAB35BB5-B3E8-E199-BB1A-0B2426A852BA}"/>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a:extLst>
              <a:ext uri="{FF2B5EF4-FFF2-40B4-BE49-F238E27FC236}">
                <a16:creationId xmlns:a16="http://schemas.microsoft.com/office/drawing/2014/main" id="{FE312C85-A5ED-8637-9B4E-F094486AFF2D}"/>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90E74F-F932-4645-8713-F96D1E567F65}" type="slidenum">
              <a:rPr lang="en-GB" smtClean="0"/>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a:t>SP:</a:t>
            </a:r>
          </a:p>
          <a:p>
            <a:endParaRPr lang="en-GB" b="0"/>
          </a:p>
          <a:p>
            <a:r>
              <a:rPr lang="en-GB" b="0"/>
              <a:t>Value added, examples from elsewhere (Cambridge in particular), thinking outside the box, adding more voices and ideas. Fluidity and flexibility added by your own experience and expertise. </a:t>
            </a:r>
            <a:r>
              <a:rPr lang="en-GB" b="0" err="1"/>
              <a:t>ToR</a:t>
            </a:r>
            <a:r>
              <a:rPr lang="en-GB" b="0"/>
              <a:t> can adapt to needs over time.</a:t>
            </a:r>
          </a:p>
          <a:p>
            <a:endParaRPr lang="en-GB"/>
          </a:p>
          <a:p>
            <a:r>
              <a:rPr lang="en-GB"/>
              <a:t>Firstly – some people have a lot of knowledge of planning and others will have less understanding – the presentation hopefully strikes the right balance to assist everyone, but if we slip into terminology or acronyms that you don’t understand, please say!</a:t>
            </a:r>
          </a:p>
          <a:p>
            <a:endParaRPr lang="en-GB"/>
          </a:p>
          <a:p>
            <a:r>
              <a:rPr lang="en-GB"/>
              <a:t>LB:</a:t>
            </a:r>
          </a:p>
          <a:p>
            <a:endParaRPr lang="en-GB"/>
          </a:p>
          <a:p>
            <a:r>
              <a:rPr lang="en-GB"/>
              <a:t>The Forum will perform the role of a feedback loop between the community, the local planning authority and the developer to ensure that the voice of the community is heard. This function is in addition to the more formal consultation which will need to take place as part of the masterplan and planning application process. Information can be shared with the community in an active way and issues can be discussed. The Forum will be able to ask questions and make their feelings known, with comments and recommendations being sent to the developers to help them inform their proposals.</a:t>
            </a:r>
          </a:p>
          <a:p>
            <a:endParaRPr lang="en-GB"/>
          </a:p>
          <a:p>
            <a:r>
              <a:rPr lang="en-GB" b="1"/>
              <a:t>The Forum represents a broad range of people who represent Whitfield. Whilst your individual areas of expertise are welcomed, you’ve been chosen as local leaders rather than just your role in representing your organisation, members are also local leaders who can work for the whole of Whitfield and offer views beyond your organisation . These wider views are the focus of the forum.</a:t>
            </a:r>
          </a:p>
          <a:p>
            <a:endParaRPr lang="en-GB"/>
          </a:p>
          <a:p>
            <a:r>
              <a:rPr lang="en-GB"/>
              <a:t>The information from Forum meetings will be publicly available. Information will be shared, minutes will be sent to members and uploaded to the council’s website and shared with the developers. Outside of Forum meetings, members may wish to discuss the information provided and seek the views of the other residents, members of their groups or the wider community. The Forum will be a transparent conduit for broad range of views across the community, so that local voices are heard as the proposals are drawn up by the developers.</a:t>
            </a:r>
          </a:p>
          <a:p>
            <a:endParaRPr lang="en-GB"/>
          </a:p>
          <a:p>
            <a:r>
              <a:rPr lang="en-GB"/>
              <a:t> </a:t>
            </a:r>
          </a:p>
        </p:txBody>
      </p:sp>
      <p:sp>
        <p:nvSpPr>
          <p:cNvPr id="4" name="Slide Number Placeholder 3"/>
          <p:cNvSpPr>
            <a:spLocks noGrp="1"/>
          </p:cNvSpPr>
          <p:nvPr>
            <p:ph type="sldNum" sz="quarter" idx="5"/>
          </p:nvPr>
        </p:nvSpPr>
        <p:spPr/>
        <p:txBody>
          <a:bodyPr/>
          <a:lstStyle/>
          <a:p>
            <a:fld id="{4990E74F-F932-4645-8713-F96D1E567F65}" type="slidenum">
              <a:rPr lang="en-GB" smtClean="0"/>
              <a:t>2</a:t>
            </a:fld>
            <a:endParaRPr lang="en-GB"/>
          </a:p>
        </p:txBody>
      </p:sp>
    </p:spTree>
    <p:extLst>
      <p:ext uri="{BB962C8B-B14F-4D97-AF65-F5344CB8AC3E}">
        <p14:creationId xmlns:p14="http://schemas.microsoft.com/office/powerpoint/2010/main" val="20635128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LB:</a:t>
            </a:r>
          </a:p>
          <a:p>
            <a:endParaRPr lang="en-GB"/>
          </a:p>
          <a:p>
            <a:r>
              <a:rPr lang="en-GB"/>
              <a:t>There’s a need to balance the frequency of meetings with the commitments of the Forums members, the speed and volume of developments on the case and the organisational requirements for meetings. This is by no means the only way in which the community can and will be involved and we would encourage any individual or group to engage proactively throughout the process through the various events, consultations and communications over the coming years. Exceptionally, it may be necessary to hold additional meetings at key points through the process, for example after a consultation event or once the first application is submitted. </a:t>
            </a:r>
          </a:p>
          <a:p>
            <a:endParaRPr lang="en-GB"/>
          </a:p>
          <a:p>
            <a:r>
              <a:rPr lang="en-GB"/>
              <a:t>The meetings will be Chaired by Roger, who is both known and trusted by many locally but is independent of the Parish and District Councils and the developers. I’d like to place on record our thanks to Roger for agreeing to take up this important role.</a:t>
            </a:r>
          </a:p>
          <a:p>
            <a:endParaRPr lang="en-GB"/>
          </a:p>
          <a:p>
            <a:r>
              <a:rPr lang="en-GB"/>
              <a:t>Meetings will typically be held at the council offices as it is central, accessible and has the facilities necessary for meetings. However, an alternative venue may be considered if there is consensus that it would be preferable.</a:t>
            </a:r>
          </a:p>
          <a:p>
            <a:endParaRPr lang="en-GB"/>
          </a:p>
          <a:p>
            <a:r>
              <a:rPr lang="en-GB"/>
              <a:t>Agendas will be published 7 days before meetings, with minutes distributed within 14 days of meetings. These will usually be distributed via the Secretariat, Alice. These documents will also be made available on the council’s website, to ensure that there is a transparent public record of key actions and outcomes. </a:t>
            </a:r>
          </a:p>
          <a:p>
            <a:endParaRPr lang="en-GB"/>
          </a:p>
          <a:p>
            <a:r>
              <a:rPr lang="en-GB"/>
              <a:t>Whilst, as a community organisation, the developers are not a member of the Forum, they or a member of their team may be invited to Forum meetings when appropriate to share information and otherwise aid the Forum.</a:t>
            </a:r>
          </a:p>
          <a:p>
            <a:endParaRPr lang="en-GB"/>
          </a:p>
          <a:p>
            <a:r>
              <a:rPr lang="en-GB"/>
              <a:t>The focus of the Forum will be to promote the needs and aspirations of the community to inform the future phases of the Whitfield Urban Expansion.</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u="sng">
                <a:latin typeface="Aptos Light" panose="020B0004020202020204" pitchFamily="34" charset="0"/>
              </a:rPr>
              <a:t>What do Forum members want from the Forum? Have we missed something? Sub-group to discuss Phase 1 and report back to next meeting? Can be </a:t>
            </a:r>
          </a:p>
          <a:p>
            <a:endParaRPr lang="en-GB"/>
          </a:p>
        </p:txBody>
      </p:sp>
      <p:sp>
        <p:nvSpPr>
          <p:cNvPr id="4" name="Slide Number Placeholder 3"/>
          <p:cNvSpPr>
            <a:spLocks noGrp="1"/>
          </p:cNvSpPr>
          <p:nvPr>
            <p:ph type="sldNum" sz="quarter" idx="5"/>
          </p:nvPr>
        </p:nvSpPr>
        <p:spPr/>
        <p:txBody>
          <a:bodyPr/>
          <a:lstStyle/>
          <a:p>
            <a:fld id="{4990E74F-F932-4645-8713-F96D1E567F65}" type="slidenum">
              <a:rPr lang="en-GB" smtClean="0"/>
              <a:t>3</a:t>
            </a:fld>
            <a:endParaRPr lang="en-GB"/>
          </a:p>
        </p:txBody>
      </p:sp>
    </p:spTree>
    <p:extLst>
      <p:ext uri="{BB962C8B-B14F-4D97-AF65-F5344CB8AC3E}">
        <p14:creationId xmlns:p14="http://schemas.microsoft.com/office/powerpoint/2010/main" val="3989526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LB: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The choice of a Forum rather than a Committee or other format was intentional. Forums are designed to be a collaborative. It allows for </a:t>
            </a:r>
            <a:r>
              <a:rPr lang="en-GB" sz="1200" b="0" i="0" kern="1200">
                <a:solidFill>
                  <a:schemeClr val="tx1"/>
                </a:solidFill>
                <a:effectLst/>
                <a:latin typeface="+mn-lt"/>
                <a:ea typeface="+mn-ea"/>
                <a:cs typeface="+mn-cs"/>
              </a:rPr>
              <a:t>information and updates to be shared; facilitates dialogue; and provides a setting in which feedback and local insight can be explored collectively.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t>Meetings will be led by the Chair, with a view to making sure that all Forum members are able to contribute and share their ideas and opinions. At the end of meetings, the aim will be for a consensus to have been reached, to allow for a clear outcome to be shared.  </a:t>
            </a:r>
          </a:p>
          <a:p>
            <a:endParaRPr lang="en-GB"/>
          </a:p>
          <a:p>
            <a:r>
              <a:rPr lang="en-GB"/>
              <a:t>The agenda for this first meeting is necessarily different from that for future meetings, as its purpose is to establish the Forum and induct its members. At future meetings, the agenda will focus on providing updates, sharing of information and discussing key topics and themes. Whilst the topics of discussion will need to flow from the information which is available at the time and the stage of the process, the Forum will have a role in shaping the discussion, including what topics are of particular importance to the community. </a:t>
            </a:r>
          </a:p>
          <a:p>
            <a:endParaRPr lang="en-GB"/>
          </a:p>
        </p:txBody>
      </p:sp>
      <p:sp>
        <p:nvSpPr>
          <p:cNvPr id="4" name="Slide Number Placeholder 3"/>
          <p:cNvSpPr>
            <a:spLocks noGrp="1"/>
          </p:cNvSpPr>
          <p:nvPr>
            <p:ph type="sldNum" sz="quarter" idx="5"/>
          </p:nvPr>
        </p:nvSpPr>
        <p:spPr/>
        <p:txBody>
          <a:bodyPr/>
          <a:lstStyle/>
          <a:p>
            <a:fld id="{4990E74F-F932-4645-8713-F96D1E567F65}" type="slidenum">
              <a:rPr lang="en-GB" smtClean="0"/>
              <a:t>4</a:t>
            </a:fld>
            <a:endParaRPr lang="en-GB"/>
          </a:p>
        </p:txBody>
      </p:sp>
    </p:spTree>
    <p:extLst>
      <p:ext uri="{BB962C8B-B14F-4D97-AF65-F5344CB8AC3E}">
        <p14:creationId xmlns:p14="http://schemas.microsoft.com/office/powerpoint/2010/main" val="2313164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 know that some people in the room will already be fully aware of the background, having been involved in the development since its fruition, but some of you may not be aware of any of the background, so we just wanted to provide a high level summary of the background and history to the site, which has been being planned for more than 15 years, and is likely to continue to develop out over the next 20 years at least.</a:t>
            </a:r>
          </a:p>
          <a:p>
            <a:endParaRPr lang="en-GB"/>
          </a:p>
          <a:p>
            <a:r>
              <a:rPr lang="en-GB"/>
              <a:t>It was first identified as an area for new development in Core Strategy in 2010. The Core Strategy was at that time what we now call the local plan – which is a plan for the whole District that identifies where new development can be located and sets out policies by which planning applications are assessed against.  The Core Strategy identified the Whitfield Urban Expansion to provide around 5,750 homes supported by a range of physical, social and green infrastructure, and other supporting uses such as shops, offices, and community facilities. </a:t>
            </a:r>
          </a:p>
          <a:p>
            <a:endParaRPr lang="en-GB"/>
          </a:p>
          <a:p>
            <a:r>
              <a:rPr lang="en-GB"/>
              <a:t>The Core Strategy set out the overarching requirements, which was then supplemented by a more detailed Masterplan (WUE SPD). A masterplan sets out a plan for how a large development like this, (which is being developed over many decades and by multiple developers) will be designed, built and function as a complete place, rather than a collection of housing estates. It provides the overall vision and framework for where homes, schools, roads, parks, employment area, community facilities and utilities will go. It brings everything together to ensure that the area grows in a co-ordinated way, and provides the infrastructure and services needed for a successful new community. Planning and delivering a large scale development like this, is complex and requires co-ordination of multiples parties. The WUE masterplan was adopted in 2011. </a:t>
            </a:r>
          </a:p>
          <a:p>
            <a:endParaRPr lang="en-GB"/>
          </a:p>
          <a:p>
            <a:r>
              <a:rPr lang="en-GB"/>
              <a:t>In 2015 planning permission was granted for the first Phase – which is now being built out.</a:t>
            </a:r>
          </a:p>
          <a:p>
            <a:r>
              <a:rPr lang="en-GB"/>
              <a:t>Permission has also been granted for a separate site on </a:t>
            </a:r>
            <a:r>
              <a:rPr lang="en-GB" err="1"/>
              <a:t>Singledge</a:t>
            </a:r>
            <a:r>
              <a:rPr lang="en-GB"/>
              <a:t> Lane which is now built out. </a:t>
            </a:r>
          </a:p>
          <a:p>
            <a:r>
              <a:rPr lang="en-GB"/>
              <a:t>There are now over 500 homes built, primary school and local shop open, and the Fastrack bus service implemented. </a:t>
            </a:r>
          </a:p>
          <a:p>
            <a:endParaRPr lang="en-GB"/>
          </a:p>
          <a:p>
            <a:r>
              <a:rPr lang="en-GB"/>
              <a:t>Local Plans have to be updated on a regular basis to ensure we are always planning for the development needs of the District for 10-15 years in advance. In 2024 we updated our Local Plan which plans for the District until 2040. As part of this more land has been identified at the WUE to provide for an additional 600 homes, and the plan requires an update to the masterplan to take this into account.</a:t>
            </a:r>
          </a:p>
        </p:txBody>
      </p:sp>
      <p:sp>
        <p:nvSpPr>
          <p:cNvPr id="4" name="Slide Number Placeholder 3"/>
          <p:cNvSpPr>
            <a:spLocks noGrp="1"/>
          </p:cNvSpPr>
          <p:nvPr>
            <p:ph type="sldNum" sz="quarter" idx="5"/>
          </p:nvPr>
        </p:nvSpPr>
        <p:spPr/>
        <p:txBody>
          <a:bodyPr/>
          <a:lstStyle/>
          <a:p>
            <a:fld id="{4990E74F-F932-4645-8713-F96D1E567F65}" type="slidenum">
              <a:rPr lang="en-GB" smtClean="0"/>
              <a:t>5</a:t>
            </a:fld>
            <a:endParaRPr lang="en-GB"/>
          </a:p>
        </p:txBody>
      </p:sp>
    </p:spTree>
    <p:extLst>
      <p:ext uri="{BB962C8B-B14F-4D97-AF65-F5344CB8AC3E}">
        <p14:creationId xmlns:p14="http://schemas.microsoft.com/office/powerpoint/2010/main" val="4286780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Policy SAP1 is the specific policy in the Local Plan that covers WUE and which planning applications for the site will be considered against.  Policy SAP1 included the overarching requirements for the development and what the updated masterplan should cover.  </a:t>
            </a:r>
          </a:p>
          <a:p>
            <a:endParaRPr lang="en-GB"/>
          </a:p>
          <a:p>
            <a:r>
              <a:rPr lang="en-GB"/>
              <a:t>This plan shows the original site boundary – blue hatching</a:t>
            </a:r>
          </a:p>
          <a:p>
            <a:r>
              <a:rPr lang="en-GB"/>
              <a:t>The green line is the area that the new Local Plan Policy SAP1 covers</a:t>
            </a:r>
          </a:p>
          <a:p>
            <a:r>
              <a:rPr lang="en-GB"/>
              <a:t>The pink area shows the land that will be included in the updated masterplan – which is all land in the whole WUE boundary that doesn’t already have planning permission/is not subject to current applications. </a:t>
            </a:r>
          </a:p>
          <a:p>
            <a:endParaRPr lang="en-GB"/>
          </a:p>
          <a:p>
            <a:r>
              <a:rPr lang="en-GB"/>
              <a:t>Development of the updated masterplan is the next step, and this is likely to be closely followed by planning applications for the site. </a:t>
            </a:r>
          </a:p>
          <a:p>
            <a:r>
              <a:rPr lang="en-GB"/>
              <a:t>Persimmon are the developer with control over the majority of land in the masterplan area, so are leading on the masterplan development working jointly with the Council and other stakeholders. </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The Masterplan is a high-level document which sets the parameters for the development – it sets the scene of the constraints and opportunities for the development, will establish the principles and the vision which will guide future applications and provide a strategy for delivering the requirements of the policy and will consider aspects such as</a:t>
            </a:r>
            <a:r>
              <a:rPr lang="en-GB" b="0"/>
              <a:t> potential routes for Fastrack and key roads,  the locations of schools and the locations for community facilities. High level indicative plan, that won’t necessarily identify specific locations and needs to be flexible enough to acknowledge that the development will be coming forward over a long period of time. </a:t>
            </a:r>
            <a:endParaRPr lang="en-GB"/>
          </a:p>
          <a:p>
            <a:endParaRPr lang="en-GB"/>
          </a:p>
          <a:p>
            <a:r>
              <a:rPr lang="en-GB"/>
              <a:t>The masterplan will be subject to a full public consultation later this year before being agreed by the Council. </a:t>
            </a:r>
          </a:p>
          <a:p>
            <a:endParaRPr lang="en-GB"/>
          </a:p>
          <a:p>
            <a:r>
              <a:rPr lang="en-GB"/>
              <a:t>We are being supported by ATLAS – who are in independent organisation funded by government to provide advice and support in bringing forward large scale developments like this. They bring in a variety of expertise and experience and lessons learnt from developments across the country. We are really pleased with to have their support, as this development is really important to the Council  </a:t>
            </a:r>
          </a:p>
          <a:p>
            <a:endParaRPr lang="en-GB"/>
          </a:p>
          <a:p>
            <a:r>
              <a:rPr lang="en-GB"/>
              <a:t>Really important for us – not just a housing development – aim for it to be an exemplar developments. Been set up internally as a project, thinking collaboratively. </a:t>
            </a:r>
          </a:p>
          <a:p>
            <a:endParaRPr lang="en-GB"/>
          </a:p>
          <a:p>
            <a:r>
              <a:rPr lang="en-GB"/>
              <a:t>Developer led scheme – there will be issues and areas where we don’t agree, and can’t achieve everything that we might want to achieve, but we are really ambitious to make this a success, including learning lessons from the past. </a:t>
            </a:r>
          </a:p>
          <a:p>
            <a:endParaRPr lang="en-GB"/>
          </a:p>
          <a:p>
            <a:endParaRPr lang="en-GB"/>
          </a:p>
          <a:p>
            <a:endParaRPr lang="en-GB"/>
          </a:p>
          <a:p>
            <a:endParaRPr lang="en-GB"/>
          </a:p>
        </p:txBody>
      </p:sp>
      <p:sp>
        <p:nvSpPr>
          <p:cNvPr id="4" name="Slide Number Placeholder 3"/>
          <p:cNvSpPr>
            <a:spLocks noGrp="1"/>
          </p:cNvSpPr>
          <p:nvPr>
            <p:ph type="sldNum" sz="quarter" idx="5"/>
          </p:nvPr>
        </p:nvSpPr>
        <p:spPr/>
        <p:txBody>
          <a:bodyPr/>
          <a:lstStyle/>
          <a:p>
            <a:fld id="{4990E74F-F932-4645-8713-F96D1E567F65}" type="slidenum">
              <a:rPr lang="en-GB" smtClean="0"/>
              <a:t>6</a:t>
            </a:fld>
            <a:endParaRPr lang="en-GB"/>
          </a:p>
        </p:txBody>
      </p:sp>
    </p:spTree>
    <p:extLst>
      <p:ext uri="{BB962C8B-B14F-4D97-AF65-F5344CB8AC3E}">
        <p14:creationId xmlns:p14="http://schemas.microsoft.com/office/powerpoint/2010/main" val="909113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LB:</a:t>
            </a:r>
          </a:p>
          <a:p>
            <a:endParaRPr lang="en-GB"/>
          </a:p>
          <a:p>
            <a:r>
              <a:rPr lang="en-GB"/>
              <a:t>The Community Forum will be a vital tool to ensure on going communication between the Council and the community. Whilst there will also be ongoing engagement with ward members and the Parish Council, and targeted public consultations ahead of key decisions, the community forum will provide for regular, open discussion throughout the process, from consideration of the Masterplan to monitoring the build out and compliance with conditions. </a:t>
            </a:r>
          </a:p>
          <a:p>
            <a:endParaRPr lang="en-GB"/>
          </a:p>
          <a:p>
            <a:r>
              <a:rPr lang="en-GB"/>
              <a:t>There are lots of different stages where your community can be involved in the planning process.</a:t>
            </a:r>
          </a:p>
          <a:p>
            <a:endParaRPr lang="en-GB"/>
          </a:p>
          <a:p>
            <a:r>
              <a:rPr lang="en-GB" b="1"/>
              <a:t>Masterplan first, most likely followed by applications. Proactive rather than reactive. Formal channels too, this is the additional measure to prepare you.</a:t>
            </a:r>
          </a:p>
          <a:p>
            <a:endParaRPr lang="en-GB"/>
          </a:p>
          <a:p>
            <a:r>
              <a:rPr lang="en-GB" b="1"/>
              <a:t>Agenda item for feedback from you community groups. What can they be doing proactively. You can go away with actions and things to do as well as us. Examples of good community forums have added – temporary uses, asking the developer to things informally.</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As discussed, the forum meetings will provide a continuous means to two-way communication. A public webpage will be made available on the council's website which will host key documents, agendas and minutes from these meetings and other important information for the Whitfield Urban Expansion, enabling the wider community to keep up to date with progress and consultations. The Forum doesn’t detract from the developer obligations and the normal consultations which applications require.</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It’s important to provide the right comments at the right point in the process. At the Masterplan Stage, the most valuable comments are those which address strategic issues. As set out, an updated Masterplan is being prepared. There will be formal consultation on the draft document later in the year, which will run for 28 days. As you will see from the agenda, we will be seeking views on Core Values later in the agenda.</a:t>
            </a:r>
          </a:p>
          <a:p>
            <a:endParaRPr lang="en-GB"/>
          </a:p>
          <a:p>
            <a:r>
              <a:rPr lang="en-GB"/>
              <a:t>Whilst the focus at the moment is the Masterplan, I can briefly run through the future stages of the planning process, so members can understand the various points at which there can be further involvement regarding more detailed matters.</a:t>
            </a:r>
          </a:p>
          <a:p>
            <a:endParaRPr lang="en-GB"/>
          </a:p>
          <a:p>
            <a:r>
              <a:rPr lang="en-GB"/>
              <a:t>Once a Masterplan has been agreed, the next stage is for planning applications to be submitted. </a:t>
            </a:r>
          </a:p>
          <a:p>
            <a:endParaRPr lang="en-GB"/>
          </a:p>
          <a:p>
            <a:r>
              <a:rPr lang="en-GB"/>
              <a:t>How applications are submitted  and what form can be technical, and we would be happy to present this at a further meeting; however, all types of application will be the subject of formal public consultation and will, no doubt, be discussed in detail at future Community Forum meetings. </a:t>
            </a:r>
          </a:p>
          <a:p>
            <a:endParaRPr lang="en-GB"/>
          </a:p>
          <a:p>
            <a:r>
              <a:rPr lang="en-GB"/>
              <a:t>Each planning permission will be subject to conditions, which control how the development takes place. The inclusion of conditions and their precise wording is important in making sure the development takes place as envisaged. If the development deviates from the planning permission or its conditions, the council are able to raise this with the developer and, ultimately, can consider formal enforcement action.</a:t>
            </a:r>
          </a:p>
        </p:txBody>
      </p:sp>
      <p:sp>
        <p:nvSpPr>
          <p:cNvPr id="4" name="Slide Number Placeholder 3"/>
          <p:cNvSpPr>
            <a:spLocks noGrp="1"/>
          </p:cNvSpPr>
          <p:nvPr>
            <p:ph type="sldNum" sz="quarter" idx="5"/>
          </p:nvPr>
        </p:nvSpPr>
        <p:spPr/>
        <p:txBody>
          <a:bodyPr/>
          <a:lstStyle/>
          <a:p>
            <a:fld id="{4990E74F-F932-4645-8713-F96D1E567F65}" type="slidenum">
              <a:rPr lang="en-GB" smtClean="0"/>
              <a:t>7</a:t>
            </a:fld>
            <a:endParaRPr lang="en-GB"/>
          </a:p>
        </p:txBody>
      </p:sp>
    </p:spTree>
    <p:extLst>
      <p:ext uri="{BB962C8B-B14F-4D97-AF65-F5344CB8AC3E}">
        <p14:creationId xmlns:p14="http://schemas.microsoft.com/office/powerpoint/2010/main" val="17750324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policy for the site (SAP1) sets the broad parameters of what the allocation will deliver and establishes a set of requirements for any development proposals. It’s intended that the development follows Garden Village principles, supporting amongst other things healthy living, a socially vibrant place, walkability and community stewardship. Some of you may have been involved with the Local Plan, which is where these matters were discussed. However, what the policy can’t do is establish what is most important to the people who live and work in the community and what makes Whitfield special.</a:t>
            </a:r>
          </a:p>
          <a:p>
            <a:endParaRPr lang="en-GB"/>
          </a:p>
          <a:p>
            <a:r>
              <a:rPr lang="en-GB"/>
              <a:t>Workshops have already taken place with some of the key stakeholders, to understand what needs to be built upon and what needs to be added, but the Forum as a collective has a unique insight into what Whitfield is and what it can be, so understanding what you value most is really important.</a:t>
            </a:r>
          </a:p>
          <a:p>
            <a:endParaRPr lang="en-GB"/>
          </a:p>
          <a:p>
            <a:r>
              <a:rPr lang="en-GB"/>
              <a:t>You have a list of suggested principles, which will all feed into the masterplan, but we would welcome your views as to the most important things for the community.</a:t>
            </a:r>
          </a:p>
          <a:p>
            <a:endParaRPr lang="en-GB"/>
          </a:p>
          <a:p>
            <a:r>
              <a:rPr lang="en-GB" u="none" strike="sngStrike"/>
              <a:t>There’s a lot of guidance about what makes new development function well. These ideas, together with some of the outcomes of the Workshops have been distilled in the list you can see on screen. Thinking about what is important to you, what makes Whitfield special and what would the community benefit most from, which of the ideas do you think are most relevant or most important? Has something really important been missed? Particularly as this is the first meeting, and some people may be less inclined to offer their views, we thought it might be useful to provide you all with a list of the suggested Core Values for you to rank – perhaps your top 5 with 1 being the most important. Equally, if there is a core value which isn’t on the list, there is space for you to add this at the bottom of the sheet. There’s also space for you to add a commentary on why you’ve chosen a particularly value or to explain in more details if you would wish. We can then collate your thoughts and suggest a set of the most important Core Values for the development to be fed back to the master developer as a steer from the community.</a:t>
            </a:r>
          </a:p>
          <a:p>
            <a:endParaRPr lang="en-GB"/>
          </a:p>
          <a:p>
            <a:r>
              <a:rPr lang="en-GB"/>
              <a:t>Are there any other key issues that can be fed back to the Masterplan? Does anybody want to start the conversation?</a:t>
            </a:r>
          </a:p>
        </p:txBody>
      </p:sp>
      <p:sp>
        <p:nvSpPr>
          <p:cNvPr id="4" name="Slide Number Placeholder 3"/>
          <p:cNvSpPr>
            <a:spLocks noGrp="1"/>
          </p:cNvSpPr>
          <p:nvPr>
            <p:ph type="sldNum" sz="quarter" idx="5"/>
          </p:nvPr>
        </p:nvSpPr>
        <p:spPr/>
        <p:txBody>
          <a:bodyPr/>
          <a:lstStyle/>
          <a:p>
            <a:fld id="{4990E74F-F932-4645-8713-F96D1E567F65}" type="slidenum">
              <a:rPr lang="en-GB" smtClean="0"/>
              <a:t>8</a:t>
            </a:fld>
            <a:endParaRPr lang="en-GB"/>
          </a:p>
        </p:txBody>
      </p:sp>
    </p:spTree>
    <p:extLst>
      <p:ext uri="{BB962C8B-B14F-4D97-AF65-F5344CB8AC3E}">
        <p14:creationId xmlns:p14="http://schemas.microsoft.com/office/powerpoint/2010/main" val="2755535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Added this in case it’s helpful to orientate the Forum</a:t>
            </a:r>
          </a:p>
          <a:p>
            <a:endParaRPr lang="en-GB"/>
          </a:p>
          <a:p>
            <a:r>
              <a:rPr lang="en-GB"/>
              <a:t>Not just housing – community.</a:t>
            </a:r>
          </a:p>
        </p:txBody>
      </p:sp>
      <p:sp>
        <p:nvSpPr>
          <p:cNvPr id="4" name="Slide Number Placeholder 3"/>
          <p:cNvSpPr>
            <a:spLocks noGrp="1"/>
          </p:cNvSpPr>
          <p:nvPr>
            <p:ph type="sldNum" sz="quarter" idx="5"/>
          </p:nvPr>
        </p:nvSpPr>
        <p:spPr/>
        <p:txBody>
          <a:bodyPr/>
          <a:lstStyle/>
          <a:p>
            <a:fld id="{4990E74F-F932-4645-8713-F96D1E567F65}" type="slidenum">
              <a:rPr lang="en-GB" smtClean="0"/>
              <a:t>9</a:t>
            </a:fld>
            <a:endParaRPr lang="en-GB"/>
          </a:p>
        </p:txBody>
      </p:sp>
    </p:spTree>
    <p:extLst>
      <p:ext uri="{BB962C8B-B14F-4D97-AF65-F5344CB8AC3E}">
        <p14:creationId xmlns:p14="http://schemas.microsoft.com/office/powerpoint/2010/main" val="1575222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66EC306-E84A-48D4-9FDB-5E93EC00F3EF}" type="datetimeFigureOut">
              <a:rPr lang="en-GB" smtClean="0"/>
              <a:t>11/08/2026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9B5B16-C773-405B-8C55-AEA72BE39292}" type="slidenum">
              <a:rPr lang="en-GB" smtClean="0"/>
              <a:t>‹#›</a:t>
            </a:fld>
            <a:endParaRPr lang="en-GB"/>
          </a:p>
        </p:txBody>
      </p:sp>
    </p:spTree>
    <p:extLst>
      <p:ext uri="{BB962C8B-B14F-4D97-AF65-F5344CB8AC3E}">
        <p14:creationId xmlns:p14="http://schemas.microsoft.com/office/powerpoint/2010/main" val="863725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6EC306-E84A-48D4-9FDB-5E93EC00F3EF}" type="datetimeFigureOut">
              <a:rPr lang="en-GB" smtClean="0"/>
              <a:t>11/08/2026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9B5B16-C773-405B-8C55-AEA72BE39292}" type="slidenum">
              <a:rPr lang="en-GB" smtClean="0"/>
              <a:t>‹#›</a:t>
            </a:fld>
            <a:endParaRPr lang="en-GB"/>
          </a:p>
        </p:txBody>
      </p:sp>
    </p:spTree>
    <p:extLst>
      <p:ext uri="{BB962C8B-B14F-4D97-AF65-F5344CB8AC3E}">
        <p14:creationId xmlns:p14="http://schemas.microsoft.com/office/powerpoint/2010/main" val="3218668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6EC306-E84A-48D4-9FDB-5E93EC00F3EF}" type="datetimeFigureOut">
              <a:rPr lang="en-GB" smtClean="0"/>
              <a:t>11/08/2026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9B5B16-C773-405B-8C55-AEA72BE39292}" type="slidenum">
              <a:rPr lang="en-GB" smtClean="0"/>
              <a:t>‹#›</a:t>
            </a:fld>
            <a:endParaRPr lang="en-GB"/>
          </a:p>
        </p:txBody>
      </p:sp>
    </p:spTree>
    <p:extLst>
      <p:ext uri="{BB962C8B-B14F-4D97-AF65-F5344CB8AC3E}">
        <p14:creationId xmlns:p14="http://schemas.microsoft.com/office/powerpoint/2010/main" val="2573426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6EC306-E84A-48D4-9FDB-5E93EC00F3EF}" type="datetimeFigureOut">
              <a:rPr lang="en-GB" smtClean="0"/>
              <a:t>11/08/2026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9B5B16-C773-405B-8C55-AEA72BE39292}" type="slidenum">
              <a:rPr lang="en-GB" smtClean="0"/>
              <a:t>‹#›</a:t>
            </a:fld>
            <a:endParaRPr lang="en-GB"/>
          </a:p>
        </p:txBody>
      </p:sp>
    </p:spTree>
    <p:extLst>
      <p:ext uri="{BB962C8B-B14F-4D97-AF65-F5344CB8AC3E}">
        <p14:creationId xmlns:p14="http://schemas.microsoft.com/office/powerpoint/2010/main" val="2135690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6EC306-E84A-48D4-9FDB-5E93EC00F3EF}" type="datetimeFigureOut">
              <a:rPr lang="en-GB" smtClean="0"/>
              <a:t>11/08/2026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9B5B16-C773-405B-8C55-AEA72BE39292}" type="slidenum">
              <a:rPr lang="en-GB" smtClean="0"/>
              <a:t>‹#›</a:t>
            </a:fld>
            <a:endParaRPr lang="en-GB"/>
          </a:p>
        </p:txBody>
      </p:sp>
    </p:spTree>
    <p:extLst>
      <p:ext uri="{BB962C8B-B14F-4D97-AF65-F5344CB8AC3E}">
        <p14:creationId xmlns:p14="http://schemas.microsoft.com/office/powerpoint/2010/main" val="3876138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66EC306-E84A-48D4-9FDB-5E93EC00F3EF}" type="datetimeFigureOut">
              <a:rPr lang="en-GB" smtClean="0"/>
              <a:t>11/08/2026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49B5B16-C773-405B-8C55-AEA72BE39292}" type="slidenum">
              <a:rPr lang="en-GB" smtClean="0"/>
              <a:t>‹#›</a:t>
            </a:fld>
            <a:endParaRPr lang="en-GB"/>
          </a:p>
        </p:txBody>
      </p:sp>
    </p:spTree>
    <p:extLst>
      <p:ext uri="{BB962C8B-B14F-4D97-AF65-F5344CB8AC3E}">
        <p14:creationId xmlns:p14="http://schemas.microsoft.com/office/powerpoint/2010/main" val="36648361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66EC306-E84A-48D4-9FDB-5E93EC00F3EF}" type="datetimeFigureOut">
              <a:rPr lang="en-GB" smtClean="0"/>
              <a:t>11/08/2026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49B5B16-C773-405B-8C55-AEA72BE39292}" type="slidenum">
              <a:rPr lang="en-GB" smtClean="0"/>
              <a:t>‹#›</a:t>
            </a:fld>
            <a:endParaRPr lang="en-GB"/>
          </a:p>
        </p:txBody>
      </p:sp>
    </p:spTree>
    <p:extLst>
      <p:ext uri="{BB962C8B-B14F-4D97-AF65-F5344CB8AC3E}">
        <p14:creationId xmlns:p14="http://schemas.microsoft.com/office/powerpoint/2010/main" val="3616487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66EC306-E84A-48D4-9FDB-5E93EC00F3EF}" type="datetimeFigureOut">
              <a:rPr lang="en-GB" smtClean="0"/>
              <a:t>11/08/2026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49B5B16-C773-405B-8C55-AEA72BE39292}" type="slidenum">
              <a:rPr lang="en-GB" smtClean="0"/>
              <a:t>‹#›</a:t>
            </a:fld>
            <a:endParaRPr lang="en-GB"/>
          </a:p>
        </p:txBody>
      </p:sp>
    </p:spTree>
    <p:extLst>
      <p:ext uri="{BB962C8B-B14F-4D97-AF65-F5344CB8AC3E}">
        <p14:creationId xmlns:p14="http://schemas.microsoft.com/office/powerpoint/2010/main" val="3182696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6EC306-E84A-48D4-9FDB-5E93EC00F3EF}" type="datetimeFigureOut">
              <a:rPr lang="en-GB" smtClean="0"/>
              <a:t>11/08/2026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49B5B16-C773-405B-8C55-AEA72BE39292}" type="slidenum">
              <a:rPr lang="en-GB" smtClean="0"/>
              <a:t>‹#›</a:t>
            </a:fld>
            <a:endParaRPr lang="en-GB"/>
          </a:p>
        </p:txBody>
      </p:sp>
    </p:spTree>
    <p:extLst>
      <p:ext uri="{BB962C8B-B14F-4D97-AF65-F5344CB8AC3E}">
        <p14:creationId xmlns:p14="http://schemas.microsoft.com/office/powerpoint/2010/main" val="1613200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6EC306-E84A-48D4-9FDB-5E93EC00F3EF}" type="datetimeFigureOut">
              <a:rPr lang="en-GB" smtClean="0"/>
              <a:t>11/08/2026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49B5B16-C773-405B-8C55-AEA72BE39292}" type="slidenum">
              <a:rPr lang="en-GB" smtClean="0"/>
              <a:t>‹#›</a:t>
            </a:fld>
            <a:endParaRPr lang="en-GB"/>
          </a:p>
        </p:txBody>
      </p:sp>
    </p:spTree>
    <p:extLst>
      <p:ext uri="{BB962C8B-B14F-4D97-AF65-F5344CB8AC3E}">
        <p14:creationId xmlns:p14="http://schemas.microsoft.com/office/powerpoint/2010/main" val="4150144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6EC306-E84A-48D4-9FDB-5E93EC00F3EF}" type="datetimeFigureOut">
              <a:rPr lang="en-GB" smtClean="0"/>
              <a:t>11/08/2026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49B5B16-C773-405B-8C55-AEA72BE39292}" type="slidenum">
              <a:rPr lang="en-GB" smtClean="0"/>
              <a:t>‹#›</a:t>
            </a:fld>
            <a:endParaRPr lang="en-GB"/>
          </a:p>
        </p:txBody>
      </p:sp>
    </p:spTree>
    <p:extLst>
      <p:ext uri="{BB962C8B-B14F-4D97-AF65-F5344CB8AC3E}">
        <p14:creationId xmlns:p14="http://schemas.microsoft.com/office/powerpoint/2010/main" val="2543559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6EC306-E84A-48D4-9FDB-5E93EC00F3EF}" type="datetimeFigureOut">
              <a:rPr lang="en-GB" smtClean="0"/>
              <a:t>11/08/2026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9B5B16-C773-405B-8C55-AEA72BE39292}" type="slidenum">
              <a:rPr lang="en-GB" smtClean="0"/>
              <a:t>‹#›</a:t>
            </a:fld>
            <a:endParaRPr lang="en-GB"/>
          </a:p>
        </p:txBody>
      </p:sp>
    </p:spTree>
    <p:extLst>
      <p:ext uri="{BB962C8B-B14F-4D97-AF65-F5344CB8AC3E}">
        <p14:creationId xmlns:p14="http://schemas.microsoft.com/office/powerpoint/2010/main" val="21935717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18/10/relationships/comments" Target="../comments/modernComment_186_D33029AB.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microsoft.com/office/2018/10/relationships/comments" Target="../comments/modernComment_187_BA77B1B7.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14E8F3-9B8D-49A2-B1DF-04A99B2A7779}"/>
              </a:ext>
            </a:extLst>
          </p:cNvPr>
          <p:cNvSpPr>
            <a:spLocks noGrp="1"/>
          </p:cNvSpPr>
          <p:nvPr>
            <p:ph type="title"/>
          </p:nvPr>
        </p:nvSpPr>
        <p:spPr>
          <a:xfrm>
            <a:off x="6539510" y="2091771"/>
            <a:ext cx="5652490" cy="3160631"/>
          </a:xfrm>
        </p:spPr>
        <p:txBody>
          <a:bodyPr vert="horz" lIns="91440" tIns="45720" rIns="91440" bIns="45720" rtlCol="0" anchor="b">
            <a:noAutofit/>
          </a:bodyPr>
          <a:lstStyle/>
          <a:p>
            <a:r>
              <a:rPr lang="en-US" sz="4000" kern="1200">
                <a:solidFill>
                  <a:schemeClr val="bg1"/>
                </a:solidFill>
                <a:latin typeface="Aptos Light" panose="020B0004020202020204" pitchFamily="34" charset="0"/>
              </a:rPr>
              <a:t>Whitfield Urban Expansion </a:t>
            </a:r>
            <a:br>
              <a:rPr lang="en-US" sz="4000" kern="1200">
                <a:solidFill>
                  <a:schemeClr val="bg1"/>
                </a:solidFill>
                <a:latin typeface="Aptos Light" panose="020B0004020202020204" pitchFamily="34" charset="0"/>
              </a:rPr>
            </a:br>
            <a:r>
              <a:rPr lang="en-US" sz="4000" kern="1200">
                <a:solidFill>
                  <a:schemeClr val="bg1"/>
                </a:solidFill>
                <a:latin typeface="Aptos Light" panose="020B0004020202020204" pitchFamily="34" charset="0"/>
              </a:rPr>
              <a:t>Community Forum</a:t>
            </a:r>
            <a:br>
              <a:rPr lang="en-US" sz="4000" kern="1200">
                <a:latin typeface="Aptos Light" panose="020B0004020202020204" pitchFamily="34" charset="0"/>
              </a:rPr>
            </a:br>
            <a:br>
              <a:rPr lang="en-US" sz="4000" kern="1200">
                <a:latin typeface="Aptos Light" panose="020B0004020202020204" pitchFamily="34" charset="0"/>
              </a:rPr>
            </a:br>
            <a:r>
              <a:rPr lang="en-US" sz="3200" kern="1200">
                <a:solidFill>
                  <a:schemeClr val="bg1"/>
                </a:solidFill>
                <a:latin typeface="Aptos Light" panose="020B0004020202020204" pitchFamily="34" charset="0"/>
              </a:rPr>
              <a:t>Dover District Council</a:t>
            </a:r>
            <a:br>
              <a:rPr lang="en-US" sz="3200" kern="1200">
                <a:latin typeface="Aptos Light" panose="020B0004020202020204" pitchFamily="34" charset="0"/>
              </a:rPr>
            </a:br>
            <a:r>
              <a:rPr lang="en-US" sz="3200">
                <a:solidFill>
                  <a:schemeClr val="bg1"/>
                </a:solidFill>
                <a:latin typeface="Aptos Light" panose="020B0004020202020204" pitchFamily="34" charset="0"/>
              </a:rPr>
              <a:t>21</a:t>
            </a:r>
            <a:r>
              <a:rPr lang="en-US" sz="3200" kern="1200">
                <a:solidFill>
                  <a:schemeClr val="bg1"/>
                </a:solidFill>
                <a:latin typeface="Aptos Light" panose="020B0004020202020204" pitchFamily="34" charset="0"/>
              </a:rPr>
              <a:t>st July 2026</a:t>
            </a:r>
            <a:br>
              <a:rPr lang="en-US" sz="3200">
                <a:latin typeface="Aptos Light" panose="020B0004020202020204" pitchFamily="34" charset="0"/>
              </a:rPr>
            </a:br>
            <a:r>
              <a:rPr lang="en-US" sz="3200">
                <a:solidFill>
                  <a:schemeClr val="bg1"/>
                </a:solidFill>
                <a:latin typeface="Aptos Light" panose="020B0004020202020204" pitchFamily="34" charset="0"/>
              </a:rPr>
              <a:t>6pm</a:t>
            </a:r>
            <a:endParaRPr lang="en-US" sz="4000" kern="1200">
              <a:solidFill>
                <a:schemeClr val="bg1"/>
              </a:solidFill>
              <a:latin typeface="Aptos Light" panose="020B0004020202020204" pitchFamily="34" charset="0"/>
            </a:endParaRPr>
          </a:p>
        </p:txBody>
      </p:sp>
      <p:sp>
        <p:nvSpPr>
          <p:cNvPr id="1033" name="Freeform: Shape 1032">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5" name="Freeform: Shape 1034">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descr="DDC-Logo-colour">
            <a:extLst>
              <a:ext uri="{FF2B5EF4-FFF2-40B4-BE49-F238E27FC236}">
                <a16:creationId xmlns:a16="http://schemas.microsoft.com/office/drawing/2014/main" id="{60A45C58-6D92-465F-8F53-86AAA4C829B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78503" y="1795241"/>
            <a:ext cx="1992389" cy="3267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4628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A1A92-E228-DC08-4B39-A0D4A419E0D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FBAF760-C045-AB15-B84C-42AE44FC184D}"/>
              </a:ext>
            </a:extLst>
          </p:cNvPr>
          <p:cNvSpPr txBox="1"/>
          <p:nvPr/>
        </p:nvSpPr>
        <p:spPr>
          <a:xfrm>
            <a:off x="617621" y="511736"/>
            <a:ext cx="8843211" cy="584775"/>
          </a:xfrm>
          <a:prstGeom prst="rect">
            <a:avLst/>
          </a:prstGeom>
          <a:noFill/>
        </p:spPr>
        <p:txBody>
          <a:bodyPr wrap="square" rtlCol="0">
            <a:spAutoFit/>
          </a:bodyPr>
          <a:lstStyle/>
          <a:p>
            <a:r>
              <a:rPr lang="en-GB" sz="3200" b="1">
                <a:latin typeface="Aptos Light" panose="020B0004020202020204" pitchFamily="34" charset="0"/>
              </a:rPr>
              <a:t>Terms of Reference </a:t>
            </a:r>
            <a:endParaRPr lang="en-GB" sz="3200">
              <a:latin typeface="Aptos Light" panose="020B0004020202020204" pitchFamily="34" charset="0"/>
            </a:endParaRPr>
          </a:p>
        </p:txBody>
      </p:sp>
      <p:pic>
        <p:nvPicPr>
          <p:cNvPr id="5" name="Picture 2" descr="DDC-Logo-colour">
            <a:extLst>
              <a:ext uri="{FF2B5EF4-FFF2-40B4-BE49-F238E27FC236}">
                <a16:creationId xmlns:a16="http://schemas.microsoft.com/office/drawing/2014/main" id="{0009630E-16A7-FB4B-282B-91CF8FECD8D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1210481" y="5376347"/>
            <a:ext cx="826254" cy="1355057"/>
          </a:xfrm>
          <a:prstGeom prst="rect">
            <a:avLst/>
          </a:prstGeom>
          <a:noFill/>
          <a:extLst>
            <a:ext uri="{909E8E84-426E-40DD-AFC4-6F175D3DCCD1}">
              <a14:hiddenFill xmlns:a14="http://schemas.microsoft.com/office/drawing/2010/main">
                <a:solidFill>
                  <a:srgbClr val="FFFFFF"/>
                </a:solidFill>
              </a14:hiddenFill>
            </a:ext>
          </a:extLst>
        </p:spPr>
      </p:pic>
      <p:sp>
        <p:nvSpPr>
          <p:cNvPr id="6" name="Arrow: Curved Right 5">
            <a:extLst>
              <a:ext uri="{FF2B5EF4-FFF2-40B4-BE49-F238E27FC236}">
                <a16:creationId xmlns:a16="http://schemas.microsoft.com/office/drawing/2014/main" id="{738B947D-75EA-1B58-77AB-9DD6674FFF3D}"/>
              </a:ext>
            </a:extLst>
          </p:cNvPr>
          <p:cNvSpPr/>
          <p:nvPr/>
        </p:nvSpPr>
        <p:spPr>
          <a:xfrm>
            <a:off x="6380748" y="2821349"/>
            <a:ext cx="1367589" cy="1540042"/>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0" name="TextBox 9">
            <a:extLst>
              <a:ext uri="{FF2B5EF4-FFF2-40B4-BE49-F238E27FC236}">
                <a16:creationId xmlns:a16="http://schemas.microsoft.com/office/drawing/2014/main" id="{32FA740F-351B-0918-C4DE-8F41165549B9}"/>
              </a:ext>
            </a:extLst>
          </p:cNvPr>
          <p:cNvSpPr txBox="1"/>
          <p:nvPr/>
        </p:nvSpPr>
        <p:spPr>
          <a:xfrm>
            <a:off x="7748337" y="2691958"/>
            <a:ext cx="2322095" cy="523220"/>
          </a:xfrm>
          <a:prstGeom prst="rect">
            <a:avLst/>
          </a:prstGeom>
          <a:noFill/>
        </p:spPr>
        <p:txBody>
          <a:bodyPr wrap="square" rtlCol="0">
            <a:spAutoFit/>
          </a:bodyPr>
          <a:lstStyle/>
          <a:p>
            <a:pPr algn="ctr"/>
            <a:r>
              <a:rPr lang="en-GB" sz="2800">
                <a:latin typeface="Aptos Light" panose="020B0004020202020204" pitchFamily="34" charset="0"/>
              </a:rPr>
              <a:t>Community</a:t>
            </a:r>
          </a:p>
        </p:txBody>
      </p:sp>
      <p:sp>
        <p:nvSpPr>
          <p:cNvPr id="12" name="TextBox 11">
            <a:extLst>
              <a:ext uri="{FF2B5EF4-FFF2-40B4-BE49-F238E27FC236}">
                <a16:creationId xmlns:a16="http://schemas.microsoft.com/office/drawing/2014/main" id="{DBF8F023-7B08-5A33-8373-DC5F6C17CB52}"/>
              </a:ext>
            </a:extLst>
          </p:cNvPr>
          <p:cNvSpPr txBox="1"/>
          <p:nvPr/>
        </p:nvSpPr>
        <p:spPr>
          <a:xfrm>
            <a:off x="7658600" y="3708781"/>
            <a:ext cx="2501567" cy="523220"/>
          </a:xfrm>
          <a:prstGeom prst="rect">
            <a:avLst/>
          </a:prstGeom>
          <a:noFill/>
        </p:spPr>
        <p:txBody>
          <a:bodyPr wrap="square" rtlCol="0">
            <a:spAutoFit/>
          </a:bodyPr>
          <a:lstStyle/>
          <a:p>
            <a:pPr algn="ctr"/>
            <a:r>
              <a:rPr lang="en-GB" sz="2800">
                <a:latin typeface="Aptos Light" panose="020B0004020202020204" pitchFamily="34" charset="0"/>
              </a:rPr>
              <a:t>Development</a:t>
            </a:r>
          </a:p>
        </p:txBody>
      </p:sp>
      <p:sp>
        <p:nvSpPr>
          <p:cNvPr id="14" name="TextBox 13">
            <a:extLst>
              <a:ext uri="{FF2B5EF4-FFF2-40B4-BE49-F238E27FC236}">
                <a16:creationId xmlns:a16="http://schemas.microsoft.com/office/drawing/2014/main" id="{F04F5A5B-5F34-AC25-3BF8-DC95B865CAC4}"/>
              </a:ext>
            </a:extLst>
          </p:cNvPr>
          <p:cNvSpPr txBox="1"/>
          <p:nvPr/>
        </p:nvSpPr>
        <p:spPr>
          <a:xfrm>
            <a:off x="379195" y="1723622"/>
            <a:ext cx="4944979" cy="3970318"/>
          </a:xfrm>
          <a:prstGeom prst="rect">
            <a:avLst/>
          </a:prstGeom>
          <a:noFill/>
        </p:spPr>
        <p:txBody>
          <a:bodyPr wrap="square" rtlCol="0">
            <a:spAutoFit/>
          </a:bodyPr>
          <a:lstStyle/>
          <a:p>
            <a:pPr marL="285750" indent="-285750">
              <a:buFont typeface="Arial" panose="020B0604020202020204" pitchFamily="34" charset="0"/>
              <a:buChar char="•"/>
            </a:pPr>
            <a:r>
              <a:rPr lang="en-US" b="1">
                <a:latin typeface="Aptos Light" panose="020B0004020202020204" pitchFamily="34" charset="0"/>
              </a:rPr>
              <a:t>Purpose</a:t>
            </a:r>
            <a:r>
              <a:rPr lang="en-US">
                <a:latin typeface="Aptos Light" panose="020B0004020202020204" pitchFamily="34" charset="0"/>
              </a:rPr>
              <a:t> – To facilitate communication between DDC, the developers and the community; act as a critical friend in shaping the Whitfield Urban Expansion.</a:t>
            </a:r>
          </a:p>
          <a:p>
            <a:endParaRPr lang="en-US">
              <a:latin typeface="Aptos Light" panose="020B0004020202020204" pitchFamily="34" charset="0"/>
            </a:endParaRPr>
          </a:p>
          <a:p>
            <a:pPr marL="285750" indent="-285750">
              <a:buFont typeface="Arial" panose="020B0604020202020204" pitchFamily="34" charset="0"/>
              <a:buChar char="•"/>
            </a:pPr>
            <a:r>
              <a:rPr lang="en-US" b="1">
                <a:latin typeface="Aptos Light" panose="020B0004020202020204" pitchFamily="34" charset="0"/>
              </a:rPr>
              <a:t>Objectives –</a:t>
            </a:r>
            <a:r>
              <a:rPr lang="en-US">
                <a:latin typeface="Aptos Light" panose="020B0004020202020204" pitchFamily="34" charset="0"/>
              </a:rPr>
              <a:t> To promote transparency, stewardship, sustainable development and inclusive engagement.</a:t>
            </a:r>
          </a:p>
          <a:p>
            <a:endParaRPr lang="en-US">
              <a:latin typeface="Aptos Light" panose="020B0004020202020204" pitchFamily="34" charset="0"/>
            </a:endParaRPr>
          </a:p>
          <a:p>
            <a:pPr marL="285750" indent="-285750">
              <a:buFont typeface="Arial" panose="020B0604020202020204" pitchFamily="34" charset="0"/>
              <a:buChar char="•"/>
            </a:pPr>
            <a:r>
              <a:rPr lang="en-US" b="1">
                <a:latin typeface="Aptos Light" panose="020B0004020202020204" pitchFamily="34" charset="0"/>
              </a:rPr>
              <a:t>Role</a:t>
            </a:r>
            <a:r>
              <a:rPr lang="en-US">
                <a:latin typeface="Aptos Light" panose="020B0004020202020204" pitchFamily="34" charset="0"/>
              </a:rPr>
              <a:t> – To advise. Recommendations are noted in the minutes, made public and relayed to the developer.</a:t>
            </a:r>
          </a:p>
          <a:p>
            <a:pPr marL="285750" indent="-285750">
              <a:buFont typeface="Arial" panose="020B0604020202020204" pitchFamily="34" charset="0"/>
              <a:buChar char="•"/>
            </a:pPr>
            <a:endParaRPr lang="en-GB" b="1">
              <a:latin typeface="Aptos Light" panose="020B0004020202020204" pitchFamily="34" charset="0"/>
            </a:endParaRPr>
          </a:p>
          <a:p>
            <a:pPr marL="285750" indent="-285750">
              <a:buFont typeface="Arial" panose="020B0604020202020204" pitchFamily="34" charset="0"/>
              <a:buChar char="•"/>
            </a:pPr>
            <a:endParaRPr lang="en-GB">
              <a:latin typeface="Aptos Light" panose="020B0004020202020204" pitchFamily="34" charset="0"/>
            </a:endParaRPr>
          </a:p>
        </p:txBody>
      </p:sp>
      <p:sp>
        <p:nvSpPr>
          <p:cNvPr id="18" name="Arrow: Curved Right 17">
            <a:extLst>
              <a:ext uri="{FF2B5EF4-FFF2-40B4-BE49-F238E27FC236}">
                <a16:creationId xmlns:a16="http://schemas.microsoft.com/office/drawing/2014/main" id="{3C2B09CF-0888-6988-5042-0332B6A17E28}"/>
              </a:ext>
            </a:extLst>
          </p:cNvPr>
          <p:cNvSpPr/>
          <p:nvPr/>
        </p:nvSpPr>
        <p:spPr>
          <a:xfrm rot="10800000">
            <a:off x="10070430" y="2658979"/>
            <a:ext cx="1367589" cy="1540042"/>
          </a:xfrm>
          <a:prstGeom prst="curvedRightArrow">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Tree>
    <p:extLst>
      <p:ext uri="{BB962C8B-B14F-4D97-AF65-F5344CB8AC3E}">
        <p14:creationId xmlns:p14="http://schemas.microsoft.com/office/powerpoint/2010/main" val="3543148971"/>
      </p:ext>
    </p:extLst>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C7526-36DF-B386-BEEC-76F5A90A407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795E0C8-5D95-7A65-596F-C193F55A7119}"/>
              </a:ext>
            </a:extLst>
          </p:cNvPr>
          <p:cNvSpPr txBox="1"/>
          <p:nvPr/>
        </p:nvSpPr>
        <p:spPr>
          <a:xfrm>
            <a:off x="603106" y="647984"/>
            <a:ext cx="8843211" cy="584775"/>
          </a:xfrm>
          <a:prstGeom prst="rect">
            <a:avLst/>
          </a:prstGeom>
          <a:noFill/>
        </p:spPr>
        <p:txBody>
          <a:bodyPr wrap="square" rtlCol="0">
            <a:spAutoFit/>
          </a:bodyPr>
          <a:lstStyle/>
          <a:p>
            <a:r>
              <a:rPr lang="en-GB" sz="3200" b="1">
                <a:latin typeface="Aptos Light" panose="020B0004020202020204" pitchFamily="34" charset="0"/>
              </a:rPr>
              <a:t>Meeting frequency and arrangements </a:t>
            </a:r>
            <a:endParaRPr lang="en-GB" sz="3200">
              <a:latin typeface="Aptos Light" panose="020B0004020202020204" pitchFamily="34" charset="0"/>
            </a:endParaRPr>
          </a:p>
        </p:txBody>
      </p:sp>
      <p:pic>
        <p:nvPicPr>
          <p:cNvPr id="4" name="Picture 2" descr="DDC-Logo-colour">
            <a:extLst>
              <a:ext uri="{FF2B5EF4-FFF2-40B4-BE49-F238E27FC236}">
                <a16:creationId xmlns:a16="http://schemas.microsoft.com/office/drawing/2014/main" id="{01DEE3B4-FA54-6C12-B258-B4A6DD1A363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1199595" y="5412399"/>
            <a:ext cx="826254" cy="1355057"/>
          </a:xfrm>
          <a:prstGeom prst="rect">
            <a:avLst/>
          </a:prstGeom>
          <a:noFill/>
          <a:extLst>
            <a:ext uri="{909E8E84-426E-40DD-AFC4-6F175D3DCCD1}">
              <a14:hiddenFill xmlns:a14="http://schemas.microsoft.com/office/drawing/2010/main">
                <a:solidFill>
                  <a:srgbClr val="FFFFFF"/>
                </a:solidFill>
              </a14:hiddenFill>
            </a:ext>
          </a:extLst>
        </p:spPr>
      </p:pic>
      <p:sp>
        <p:nvSpPr>
          <p:cNvPr id="7" name="Arrow: Bent 6">
            <a:extLst>
              <a:ext uri="{FF2B5EF4-FFF2-40B4-BE49-F238E27FC236}">
                <a16:creationId xmlns:a16="http://schemas.microsoft.com/office/drawing/2014/main" id="{A7F92B74-C3E9-6AEA-99E9-DAB5206BC3A5}"/>
              </a:ext>
            </a:extLst>
          </p:cNvPr>
          <p:cNvSpPr/>
          <p:nvPr/>
        </p:nvSpPr>
        <p:spPr>
          <a:xfrm rot="19699578">
            <a:off x="7431988" y="2655028"/>
            <a:ext cx="950494" cy="926432"/>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 name="TextBox 8">
            <a:extLst>
              <a:ext uri="{FF2B5EF4-FFF2-40B4-BE49-F238E27FC236}">
                <a16:creationId xmlns:a16="http://schemas.microsoft.com/office/drawing/2014/main" id="{10085AB0-1E61-FA3E-D53C-F792C20750AD}"/>
              </a:ext>
            </a:extLst>
          </p:cNvPr>
          <p:cNvSpPr txBox="1"/>
          <p:nvPr/>
        </p:nvSpPr>
        <p:spPr>
          <a:xfrm rot="35059">
            <a:off x="8334943" y="2375512"/>
            <a:ext cx="1570182" cy="584775"/>
          </a:xfrm>
          <a:prstGeom prst="rect">
            <a:avLst/>
          </a:prstGeom>
          <a:noFill/>
        </p:spPr>
        <p:txBody>
          <a:bodyPr wrap="square" rtlCol="0">
            <a:spAutoFit/>
          </a:bodyPr>
          <a:lstStyle/>
          <a:p>
            <a:r>
              <a:rPr lang="en-GB" sz="3200">
                <a:latin typeface="Aptos Light" panose="020B0004020202020204" pitchFamily="34" charset="0"/>
              </a:rPr>
              <a:t>Agenda</a:t>
            </a:r>
          </a:p>
        </p:txBody>
      </p:sp>
      <p:sp>
        <p:nvSpPr>
          <p:cNvPr id="11" name="Arrow: Bent 10">
            <a:extLst>
              <a:ext uri="{FF2B5EF4-FFF2-40B4-BE49-F238E27FC236}">
                <a16:creationId xmlns:a16="http://schemas.microsoft.com/office/drawing/2014/main" id="{D677034F-6B0B-F013-0E99-E1D6868D5CD1}"/>
              </a:ext>
            </a:extLst>
          </p:cNvPr>
          <p:cNvSpPr/>
          <p:nvPr/>
        </p:nvSpPr>
        <p:spPr>
          <a:xfrm rot="7071221">
            <a:off x="9748413" y="2759021"/>
            <a:ext cx="950494" cy="926432"/>
          </a:xfrm>
          <a:prstGeom prst="bentArrow">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TextBox 12">
            <a:extLst>
              <a:ext uri="{FF2B5EF4-FFF2-40B4-BE49-F238E27FC236}">
                <a16:creationId xmlns:a16="http://schemas.microsoft.com/office/drawing/2014/main" id="{2FA0ED9E-0752-C087-C437-50EA858DC30C}"/>
              </a:ext>
            </a:extLst>
          </p:cNvPr>
          <p:cNvSpPr txBox="1"/>
          <p:nvPr/>
        </p:nvSpPr>
        <p:spPr>
          <a:xfrm rot="35059">
            <a:off x="9282960" y="3852139"/>
            <a:ext cx="1570182" cy="584775"/>
          </a:xfrm>
          <a:prstGeom prst="rect">
            <a:avLst/>
          </a:prstGeom>
          <a:noFill/>
        </p:spPr>
        <p:txBody>
          <a:bodyPr wrap="square" rtlCol="0">
            <a:spAutoFit/>
          </a:bodyPr>
          <a:lstStyle/>
          <a:p>
            <a:r>
              <a:rPr lang="en-GB" sz="3200">
                <a:latin typeface="Aptos Light" panose="020B0004020202020204" pitchFamily="34" charset="0"/>
              </a:rPr>
              <a:t>Meeting</a:t>
            </a:r>
          </a:p>
        </p:txBody>
      </p:sp>
      <p:sp>
        <p:nvSpPr>
          <p:cNvPr id="15" name="TextBox 14">
            <a:extLst>
              <a:ext uri="{FF2B5EF4-FFF2-40B4-BE49-F238E27FC236}">
                <a16:creationId xmlns:a16="http://schemas.microsoft.com/office/drawing/2014/main" id="{697A67C6-B2AE-4B93-C65E-8828C85F1D32}"/>
              </a:ext>
            </a:extLst>
          </p:cNvPr>
          <p:cNvSpPr txBox="1"/>
          <p:nvPr/>
        </p:nvSpPr>
        <p:spPr>
          <a:xfrm rot="35059">
            <a:off x="7358422" y="3852140"/>
            <a:ext cx="1570182" cy="584775"/>
          </a:xfrm>
          <a:prstGeom prst="rect">
            <a:avLst/>
          </a:prstGeom>
          <a:noFill/>
        </p:spPr>
        <p:txBody>
          <a:bodyPr wrap="square" rtlCol="0">
            <a:spAutoFit/>
          </a:bodyPr>
          <a:lstStyle/>
          <a:p>
            <a:r>
              <a:rPr lang="en-GB" sz="3200">
                <a:latin typeface="Aptos Light" panose="020B0004020202020204" pitchFamily="34" charset="0"/>
              </a:rPr>
              <a:t>Minutes</a:t>
            </a:r>
          </a:p>
        </p:txBody>
      </p:sp>
      <p:sp>
        <p:nvSpPr>
          <p:cNvPr id="17" name="Arrow: Bent 16">
            <a:extLst>
              <a:ext uri="{FF2B5EF4-FFF2-40B4-BE49-F238E27FC236}">
                <a16:creationId xmlns:a16="http://schemas.microsoft.com/office/drawing/2014/main" id="{D9563807-B5A7-A444-6216-9905A3627389}"/>
              </a:ext>
            </a:extLst>
          </p:cNvPr>
          <p:cNvSpPr/>
          <p:nvPr/>
        </p:nvSpPr>
        <p:spPr>
          <a:xfrm rot="13545958">
            <a:off x="8520220" y="4285535"/>
            <a:ext cx="950494" cy="926432"/>
          </a:xfrm>
          <a:prstGeom prst="ben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9" name="TextBox 18">
            <a:extLst>
              <a:ext uri="{FF2B5EF4-FFF2-40B4-BE49-F238E27FC236}">
                <a16:creationId xmlns:a16="http://schemas.microsoft.com/office/drawing/2014/main" id="{16FD42C6-DFC7-D126-8C66-0FF5FDA9D029}"/>
              </a:ext>
            </a:extLst>
          </p:cNvPr>
          <p:cNvSpPr txBox="1"/>
          <p:nvPr/>
        </p:nvSpPr>
        <p:spPr>
          <a:xfrm>
            <a:off x="603106" y="1475098"/>
            <a:ext cx="4944979" cy="3693319"/>
          </a:xfrm>
          <a:prstGeom prst="rect">
            <a:avLst/>
          </a:prstGeom>
          <a:noFill/>
        </p:spPr>
        <p:txBody>
          <a:bodyPr wrap="square" rtlCol="0">
            <a:spAutoFit/>
          </a:bodyPr>
          <a:lstStyle/>
          <a:p>
            <a:pPr marL="285750" indent="-285750">
              <a:buFont typeface="Arial" panose="020B0604020202020204" pitchFamily="34" charset="0"/>
              <a:buChar char="•"/>
            </a:pPr>
            <a:r>
              <a:rPr lang="en-GB">
                <a:latin typeface="Aptos Light" panose="020B0004020202020204" pitchFamily="34" charset="0"/>
              </a:rPr>
              <a:t>Meeting frequency</a:t>
            </a:r>
          </a:p>
          <a:p>
            <a:pPr marL="285750" indent="-285750">
              <a:buFont typeface="Arial" panose="020B0604020202020204" pitchFamily="34" charset="0"/>
              <a:buChar char="•"/>
            </a:pPr>
            <a:r>
              <a:rPr lang="en-GB">
                <a:latin typeface="Aptos Light" panose="020B0004020202020204" pitchFamily="34" charset="0"/>
              </a:rPr>
              <a:t>Additional meetings can be agreed by consensus </a:t>
            </a:r>
          </a:p>
          <a:p>
            <a:pPr marL="285750" indent="-285750">
              <a:buFont typeface="Arial" panose="020B0604020202020204" pitchFamily="34" charset="0"/>
              <a:buChar char="•"/>
            </a:pPr>
            <a:r>
              <a:rPr lang="en-GB">
                <a:latin typeface="Aptos Light" panose="020B0004020202020204" pitchFamily="34" charset="0"/>
              </a:rPr>
              <a:t>Independent Chair</a:t>
            </a:r>
          </a:p>
          <a:p>
            <a:pPr marL="285750" indent="-285750">
              <a:buFont typeface="Arial" panose="020B0604020202020204" pitchFamily="34" charset="0"/>
              <a:buChar char="•"/>
            </a:pPr>
            <a:r>
              <a:rPr lang="en-GB">
                <a:latin typeface="Aptos Light" panose="020B0004020202020204" pitchFamily="34" charset="0"/>
              </a:rPr>
              <a:t>Typically at DDC</a:t>
            </a:r>
          </a:p>
          <a:p>
            <a:pPr marL="285750" indent="-285750">
              <a:buFont typeface="Arial" panose="020B0604020202020204" pitchFamily="34" charset="0"/>
              <a:buChar char="•"/>
            </a:pPr>
            <a:r>
              <a:rPr lang="en-GB">
                <a:latin typeface="Aptos Light" panose="020B0004020202020204" pitchFamily="34" charset="0"/>
              </a:rPr>
              <a:t>Agenda and Minutes</a:t>
            </a:r>
          </a:p>
          <a:p>
            <a:pPr marL="285750" indent="-285750">
              <a:buFont typeface="Arial" panose="020B0604020202020204" pitchFamily="34" charset="0"/>
              <a:buChar char="•"/>
            </a:pPr>
            <a:r>
              <a:rPr lang="en-GB">
                <a:latin typeface="Aptos Light" panose="020B0004020202020204" pitchFamily="34" charset="0"/>
              </a:rPr>
              <a:t>Developer attendance (not a member)</a:t>
            </a:r>
          </a:p>
          <a:p>
            <a:pPr marL="285750" indent="-285750">
              <a:buFont typeface="Arial" panose="020B0604020202020204" pitchFamily="34" charset="0"/>
              <a:buChar char="•"/>
            </a:pPr>
            <a:r>
              <a:rPr lang="en-GB">
                <a:latin typeface="Aptos Light" panose="020B0004020202020204" pitchFamily="34" charset="0"/>
              </a:rPr>
              <a:t>Initial focus on informing the development coming forward</a:t>
            </a:r>
          </a:p>
          <a:p>
            <a:pPr marL="285750" indent="-285750">
              <a:buFont typeface="Arial" panose="020B0604020202020204" pitchFamily="34" charset="0"/>
              <a:buChar char="•"/>
            </a:pPr>
            <a:r>
              <a:rPr lang="en-GB" b="1">
                <a:latin typeface="Aptos Light" panose="020B0004020202020204" pitchFamily="34" charset="0"/>
              </a:rPr>
              <a:t>What do Forum members want from the Forum?</a:t>
            </a:r>
          </a:p>
          <a:p>
            <a:pPr marL="285750" indent="-285750">
              <a:buFont typeface="Arial" panose="020B0604020202020204" pitchFamily="34" charset="0"/>
              <a:buChar char="•"/>
            </a:pPr>
            <a:endParaRPr lang="en-GB">
              <a:latin typeface="Aptos Light" panose="020B0004020202020204" pitchFamily="34" charset="0"/>
            </a:endParaRPr>
          </a:p>
          <a:p>
            <a:pPr marL="285750" indent="-285750">
              <a:buFont typeface="Arial" panose="020B0604020202020204" pitchFamily="34" charset="0"/>
              <a:buChar char="•"/>
            </a:pPr>
            <a:endParaRPr lang="en-GB">
              <a:latin typeface="Aptos Light" panose="020B0004020202020204" pitchFamily="34" charset="0"/>
            </a:endParaRPr>
          </a:p>
        </p:txBody>
      </p:sp>
    </p:spTree>
    <p:extLst>
      <p:ext uri="{BB962C8B-B14F-4D97-AF65-F5344CB8AC3E}">
        <p14:creationId xmlns:p14="http://schemas.microsoft.com/office/powerpoint/2010/main" val="3128406455"/>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CE6B6-6168-922C-02C5-9ED91160C5A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2EB67CA-25E0-85B6-5B31-8AD66054F08F}"/>
              </a:ext>
            </a:extLst>
          </p:cNvPr>
          <p:cNvSpPr txBox="1"/>
          <p:nvPr/>
        </p:nvSpPr>
        <p:spPr>
          <a:xfrm>
            <a:off x="588593" y="595085"/>
            <a:ext cx="8843211" cy="584775"/>
          </a:xfrm>
          <a:prstGeom prst="rect">
            <a:avLst/>
          </a:prstGeom>
          <a:noFill/>
        </p:spPr>
        <p:txBody>
          <a:bodyPr wrap="square" rtlCol="0">
            <a:spAutoFit/>
          </a:bodyPr>
          <a:lstStyle/>
          <a:p>
            <a:r>
              <a:rPr lang="en-GB" sz="3200" b="1">
                <a:latin typeface="Aptos Light" panose="020B0004020202020204" pitchFamily="34" charset="0"/>
              </a:rPr>
              <a:t>Introduction to the Format of Forum Meetings </a:t>
            </a:r>
            <a:endParaRPr lang="en-GB" sz="3200">
              <a:latin typeface="Aptos Light" panose="020B0004020202020204" pitchFamily="34" charset="0"/>
            </a:endParaRPr>
          </a:p>
        </p:txBody>
      </p:sp>
      <p:pic>
        <p:nvPicPr>
          <p:cNvPr id="4" name="Picture 2" descr="DDC-Logo-colour">
            <a:extLst>
              <a:ext uri="{FF2B5EF4-FFF2-40B4-BE49-F238E27FC236}">
                <a16:creationId xmlns:a16="http://schemas.microsoft.com/office/drawing/2014/main" id="{1C4B5226-E1C9-F7F7-ACF6-378751FC29C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1243138" y="5385423"/>
            <a:ext cx="826254" cy="135505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6C738B5-B5CF-248B-5784-5F98545CF4DB}"/>
              </a:ext>
            </a:extLst>
          </p:cNvPr>
          <p:cNvSpPr txBox="1"/>
          <p:nvPr/>
        </p:nvSpPr>
        <p:spPr>
          <a:xfrm>
            <a:off x="588593" y="1633615"/>
            <a:ext cx="5376778" cy="2585323"/>
          </a:xfrm>
          <a:prstGeom prst="rect">
            <a:avLst/>
          </a:prstGeom>
          <a:noFill/>
        </p:spPr>
        <p:txBody>
          <a:bodyPr wrap="square" rtlCol="0">
            <a:spAutoFit/>
          </a:bodyPr>
          <a:lstStyle/>
          <a:p>
            <a:r>
              <a:rPr lang="en-GB">
                <a:latin typeface="Aptos Light" panose="020B0004020202020204" pitchFamily="34" charset="0"/>
              </a:rPr>
              <a:t>Standing Items</a:t>
            </a:r>
          </a:p>
          <a:p>
            <a:pPr marL="742950" lvl="1" indent="-285750">
              <a:buFont typeface="Arial" panose="020B0604020202020204" pitchFamily="34" charset="0"/>
              <a:buChar char="•"/>
            </a:pPr>
            <a:r>
              <a:rPr lang="en-GB">
                <a:latin typeface="Aptos Light" panose="020B0004020202020204" pitchFamily="34" charset="0"/>
              </a:rPr>
              <a:t>Update from the Council</a:t>
            </a:r>
          </a:p>
          <a:p>
            <a:pPr marL="742950" lvl="1" indent="-285750">
              <a:buFont typeface="Arial" panose="020B0604020202020204" pitchFamily="34" charset="0"/>
              <a:buChar char="•"/>
            </a:pPr>
            <a:r>
              <a:rPr lang="en-GB">
                <a:latin typeface="Aptos Light" panose="020B0004020202020204" pitchFamily="34" charset="0"/>
              </a:rPr>
              <a:t>Thematic discussions</a:t>
            </a:r>
          </a:p>
          <a:p>
            <a:pPr marL="742950" lvl="1" indent="-285750">
              <a:buFont typeface="Arial" panose="020B0604020202020204" pitchFamily="34" charset="0"/>
              <a:buChar char="•"/>
            </a:pPr>
            <a:r>
              <a:rPr lang="en-GB">
                <a:latin typeface="Aptos Light" panose="020B0004020202020204" pitchFamily="34" charset="0"/>
              </a:rPr>
              <a:t>Community engagement</a:t>
            </a:r>
          </a:p>
          <a:p>
            <a:pPr marL="742950" lvl="1" indent="-285750">
              <a:buFont typeface="Arial" panose="020B0604020202020204" pitchFamily="34" charset="0"/>
              <a:buChar char="•"/>
            </a:pPr>
            <a:r>
              <a:rPr lang="en-GB">
                <a:latin typeface="Aptos Light" panose="020B0004020202020204" pitchFamily="34" charset="0"/>
              </a:rPr>
              <a:t>Updates from the developer (when present)</a:t>
            </a:r>
          </a:p>
          <a:p>
            <a:pPr marL="742950" lvl="1" indent="-285750">
              <a:buFont typeface="Arial" panose="020B0604020202020204" pitchFamily="34" charset="0"/>
              <a:buChar char="•"/>
            </a:pPr>
            <a:endParaRPr lang="en-GB">
              <a:latin typeface="Aptos Light" panose="020B0004020202020204" pitchFamily="34" charset="0"/>
            </a:endParaRPr>
          </a:p>
          <a:p>
            <a:r>
              <a:rPr lang="en-GB">
                <a:latin typeface="Aptos Light" panose="020B0004020202020204" pitchFamily="34" charset="0"/>
              </a:rPr>
              <a:t>Forum led with Council guidance</a:t>
            </a:r>
          </a:p>
          <a:p>
            <a:pPr marL="742950" lvl="1" indent="-285750">
              <a:buFont typeface="Arial" panose="020B0604020202020204" pitchFamily="34" charset="0"/>
              <a:buChar char="•"/>
            </a:pPr>
            <a:r>
              <a:rPr lang="en-GB">
                <a:latin typeface="Aptos Light" panose="020B0004020202020204" pitchFamily="34" charset="0"/>
              </a:rPr>
              <a:t>The detailed theme of discussions will be defined by the Forum</a:t>
            </a:r>
          </a:p>
        </p:txBody>
      </p:sp>
      <p:pic>
        <p:nvPicPr>
          <p:cNvPr id="12" name="Picture 11">
            <a:extLst>
              <a:ext uri="{FF2B5EF4-FFF2-40B4-BE49-F238E27FC236}">
                <a16:creationId xmlns:a16="http://schemas.microsoft.com/office/drawing/2014/main" id="{9107497D-4999-4337-F6AB-9348E3FF8DBF}"/>
              </a:ext>
            </a:extLst>
          </p:cNvPr>
          <p:cNvPicPr>
            <a:picLocks noChangeAspect="1"/>
          </p:cNvPicPr>
          <p:nvPr/>
        </p:nvPicPr>
        <p:blipFill>
          <a:blip r:embed="rId4"/>
          <a:stretch>
            <a:fillRect/>
          </a:stretch>
        </p:blipFill>
        <p:spPr>
          <a:xfrm>
            <a:off x="6648484" y="1751181"/>
            <a:ext cx="4006516" cy="4006516"/>
          </a:xfrm>
          <a:prstGeom prst="rect">
            <a:avLst/>
          </a:prstGeom>
        </p:spPr>
      </p:pic>
    </p:spTree>
    <p:extLst>
      <p:ext uri="{BB962C8B-B14F-4D97-AF65-F5344CB8AC3E}">
        <p14:creationId xmlns:p14="http://schemas.microsoft.com/office/powerpoint/2010/main" val="3418785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4764F-18E5-136C-AA7C-06959A22722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CC33D8F-AD49-C3E3-B2AF-C16291B79F62}"/>
              </a:ext>
            </a:extLst>
          </p:cNvPr>
          <p:cNvSpPr txBox="1"/>
          <p:nvPr/>
        </p:nvSpPr>
        <p:spPr>
          <a:xfrm>
            <a:off x="1227220" y="540327"/>
            <a:ext cx="8843211" cy="584775"/>
          </a:xfrm>
          <a:prstGeom prst="rect">
            <a:avLst/>
          </a:prstGeom>
          <a:noFill/>
        </p:spPr>
        <p:txBody>
          <a:bodyPr wrap="square" lIns="91440" tIns="45720" rIns="91440" bIns="45720" rtlCol="0" anchor="t">
            <a:spAutoFit/>
          </a:bodyPr>
          <a:lstStyle/>
          <a:p>
            <a:r>
              <a:rPr lang="en-GB" sz="3200" b="1">
                <a:latin typeface="Aptos Light"/>
              </a:rPr>
              <a:t>Background to Whitfield Urban Expansion</a:t>
            </a:r>
            <a:endParaRPr lang="en-GB" sz="3200">
              <a:latin typeface="Aptos Light" panose="020B0004020202020204" pitchFamily="34" charset="0"/>
            </a:endParaRPr>
          </a:p>
        </p:txBody>
      </p:sp>
      <p:pic>
        <p:nvPicPr>
          <p:cNvPr id="4" name="Picture 2" descr="DDC-Logo-colour">
            <a:extLst>
              <a:ext uri="{FF2B5EF4-FFF2-40B4-BE49-F238E27FC236}">
                <a16:creationId xmlns:a16="http://schemas.microsoft.com/office/drawing/2014/main" id="{70874A57-6832-89A8-E624-D353D44E041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1214110" y="5399937"/>
            <a:ext cx="826254" cy="135505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35ABDFD2-243C-6D02-3928-7AECD7FF2872}"/>
              </a:ext>
            </a:extLst>
          </p:cNvPr>
          <p:cNvPicPr>
            <a:picLocks noChangeAspect="1"/>
          </p:cNvPicPr>
          <p:nvPr/>
        </p:nvPicPr>
        <p:blipFill>
          <a:blip r:embed="rId4"/>
          <a:stretch>
            <a:fillRect/>
          </a:stretch>
        </p:blipFill>
        <p:spPr>
          <a:xfrm>
            <a:off x="2143571" y="1293018"/>
            <a:ext cx="7536982" cy="5024655"/>
          </a:xfrm>
          <a:prstGeom prst="rect">
            <a:avLst/>
          </a:prstGeom>
        </p:spPr>
      </p:pic>
    </p:spTree>
    <p:extLst>
      <p:ext uri="{BB962C8B-B14F-4D97-AF65-F5344CB8AC3E}">
        <p14:creationId xmlns:p14="http://schemas.microsoft.com/office/powerpoint/2010/main" val="502023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EEDE6-D34A-DC60-F1E4-B8D784275AA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0225543-C2F2-3F65-F48C-76C67B24C288}"/>
              </a:ext>
            </a:extLst>
          </p:cNvPr>
          <p:cNvSpPr txBox="1"/>
          <p:nvPr/>
        </p:nvSpPr>
        <p:spPr>
          <a:xfrm>
            <a:off x="583848" y="335672"/>
            <a:ext cx="7958343" cy="584775"/>
          </a:xfrm>
          <a:prstGeom prst="rect">
            <a:avLst/>
          </a:prstGeom>
          <a:noFill/>
        </p:spPr>
        <p:txBody>
          <a:bodyPr wrap="square" lIns="91440" tIns="45720" rIns="91440" bIns="45720" rtlCol="0" anchor="t">
            <a:spAutoFit/>
          </a:bodyPr>
          <a:lstStyle/>
          <a:p>
            <a:r>
              <a:rPr lang="en-GB" sz="3200" b="1">
                <a:latin typeface="Aptos Light"/>
              </a:rPr>
              <a:t>Policy SAP1 and the updated Masterplan</a:t>
            </a:r>
            <a:endParaRPr lang="en-GB" sz="3200" b="1">
              <a:latin typeface="Aptos Light" panose="020B0004020202020204" pitchFamily="34" charset="0"/>
            </a:endParaRPr>
          </a:p>
        </p:txBody>
      </p:sp>
      <p:sp>
        <p:nvSpPr>
          <p:cNvPr id="6" name="TextBox 5">
            <a:extLst>
              <a:ext uri="{FF2B5EF4-FFF2-40B4-BE49-F238E27FC236}">
                <a16:creationId xmlns:a16="http://schemas.microsoft.com/office/drawing/2014/main" id="{81A20A8B-D920-90D1-25BD-915AC0518D52}"/>
              </a:ext>
            </a:extLst>
          </p:cNvPr>
          <p:cNvSpPr txBox="1"/>
          <p:nvPr/>
        </p:nvSpPr>
        <p:spPr>
          <a:xfrm>
            <a:off x="402782" y="1091084"/>
            <a:ext cx="5512152" cy="5355312"/>
          </a:xfrm>
          <a:prstGeom prst="rect">
            <a:avLst/>
          </a:prstGeom>
          <a:noFill/>
        </p:spPr>
        <p:txBody>
          <a:bodyPr wrap="square" rtlCol="0">
            <a:spAutoFit/>
          </a:bodyPr>
          <a:lstStyle/>
          <a:p>
            <a:pPr marL="285750" indent="-285750">
              <a:buFont typeface="Arial" panose="020B0604020202020204" pitchFamily="34" charset="0"/>
              <a:buChar char="•"/>
            </a:pPr>
            <a:r>
              <a:rPr lang="en-GB">
                <a:latin typeface="Aptos Light" panose="020B0004020202020204" pitchFamily="34" charset="0"/>
              </a:rPr>
              <a:t>In the region of 6,350 homes, retail, leisure and employment uses,  supported by transport, education, health and social care, utility services and green infrastructure</a:t>
            </a:r>
          </a:p>
          <a:p>
            <a:endParaRPr lang="en-GB">
              <a:latin typeface="Aptos Light" panose="020B0004020202020204" pitchFamily="34" charset="0"/>
            </a:endParaRPr>
          </a:p>
          <a:p>
            <a:pPr marL="285750" indent="-285750">
              <a:buFont typeface="Arial" panose="020B0604020202020204" pitchFamily="34" charset="0"/>
              <a:buChar char="•"/>
            </a:pPr>
            <a:r>
              <a:rPr lang="en-GB">
                <a:latin typeface="Aptos Light" panose="020B0004020202020204" pitchFamily="34" charset="0"/>
              </a:rPr>
              <a:t>Requires revised masterplan, to set out</a:t>
            </a:r>
          </a:p>
          <a:p>
            <a:pPr marL="742950" lvl="1" indent="-285750">
              <a:buFont typeface="Arial" panose="020B0604020202020204" pitchFamily="34" charset="0"/>
              <a:buChar char="•"/>
            </a:pPr>
            <a:r>
              <a:rPr lang="en-GB">
                <a:latin typeface="Aptos Light" panose="020B0004020202020204" pitchFamily="34" charset="0"/>
              </a:rPr>
              <a:t>Quantum and distribution of land uses</a:t>
            </a:r>
          </a:p>
          <a:p>
            <a:pPr marL="742950" lvl="1" indent="-285750">
              <a:buFont typeface="Arial" panose="020B0604020202020204" pitchFamily="34" charset="0"/>
              <a:buChar char="•"/>
            </a:pPr>
            <a:r>
              <a:rPr lang="en-GB">
                <a:latin typeface="Aptos Light" panose="020B0004020202020204" pitchFamily="34" charset="0"/>
              </a:rPr>
              <a:t>Access arrangements</a:t>
            </a:r>
          </a:p>
          <a:p>
            <a:pPr marL="742950" lvl="1" indent="-285750">
              <a:buFont typeface="Arial" panose="020B0604020202020204" pitchFamily="34" charset="0"/>
              <a:buChar char="•"/>
            </a:pPr>
            <a:r>
              <a:rPr lang="en-GB">
                <a:latin typeface="Aptos Light" panose="020B0004020202020204" pitchFamily="34" charset="0"/>
              </a:rPr>
              <a:t>Sustainable design and layout principles</a:t>
            </a:r>
          </a:p>
          <a:p>
            <a:pPr marL="742950" lvl="1" indent="-285750">
              <a:buFont typeface="Arial" panose="020B0604020202020204" pitchFamily="34" charset="0"/>
              <a:buChar char="•"/>
            </a:pPr>
            <a:r>
              <a:rPr lang="en-GB">
                <a:latin typeface="Aptos Light" panose="020B0004020202020204" pitchFamily="34" charset="0"/>
              </a:rPr>
              <a:t>Updated phasing and delivery strategy</a:t>
            </a:r>
          </a:p>
          <a:p>
            <a:pPr marL="742950" lvl="1" indent="-285750">
              <a:buFont typeface="Arial" panose="020B0604020202020204" pitchFamily="34" charset="0"/>
              <a:buChar char="•"/>
            </a:pPr>
            <a:r>
              <a:rPr lang="en-GB">
                <a:latin typeface="Aptos Light" panose="020B0004020202020204" pitchFamily="34" charset="0"/>
              </a:rPr>
              <a:t>Incorporating garden village principles</a:t>
            </a:r>
          </a:p>
          <a:p>
            <a:pPr lvl="1"/>
            <a:endParaRPr lang="en-GB">
              <a:latin typeface="Aptos Light" panose="020B0004020202020204" pitchFamily="34" charset="0"/>
            </a:endParaRPr>
          </a:p>
          <a:p>
            <a:pPr marL="285750" indent="-285750">
              <a:buFont typeface="Arial" panose="020B0604020202020204" pitchFamily="34" charset="0"/>
              <a:buChar char="•"/>
            </a:pPr>
            <a:r>
              <a:rPr lang="en-GB">
                <a:latin typeface="Aptos Light" panose="020B0004020202020204" pitchFamily="34" charset="0"/>
              </a:rPr>
              <a:t>Masterplan currently being prepared by Persimmon working jointly with the Council and other stakeholders</a:t>
            </a:r>
          </a:p>
          <a:p>
            <a:pPr marL="285750" indent="-285750">
              <a:buFont typeface="Arial" panose="020B0604020202020204" pitchFamily="34" charset="0"/>
              <a:buChar char="•"/>
            </a:pPr>
            <a:endParaRPr lang="en-GB">
              <a:latin typeface="Aptos Light" panose="020B0004020202020204" pitchFamily="34" charset="0"/>
            </a:endParaRPr>
          </a:p>
          <a:p>
            <a:pPr marL="285750" indent="-285750">
              <a:buFont typeface="Arial" panose="020B0604020202020204" pitchFamily="34" charset="0"/>
              <a:buChar char="•"/>
            </a:pPr>
            <a:r>
              <a:rPr lang="en-GB">
                <a:latin typeface="Aptos Light" panose="020B0004020202020204" pitchFamily="34" charset="0"/>
              </a:rPr>
              <a:t>Masterplan will be subject to full public consultation before being adopted by the Council</a:t>
            </a:r>
          </a:p>
          <a:p>
            <a:pPr lvl="1"/>
            <a:endParaRPr lang="en-GB">
              <a:latin typeface="Aptos Light" panose="020B0004020202020204" pitchFamily="34" charset="0"/>
            </a:endParaRPr>
          </a:p>
        </p:txBody>
      </p:sp>
      <p:pic>
        <p:nvPicPr>
          <p:cNvPr id="9" name="Picture 8">
            <a:extLst>
              <a:ext uri="{FF2B5EF4-FFF2-40B4-BE49-F238E27FC236}">
                <a16:creationId xmlns:a16="http://schemas.microsoft.com/office/drawing/2014/main" id="{264E14F0-2E99-6FAB-BAED-5A9170D98888}"/>
              </a:ext>
            </a:extLst>
          </p:cNvPr>
          <p:cNvPicPr>
            <a:picLocks noChangeAspect="1"/>
          </p:cNvPicPr>
          <p:nvPr/>
        </p:nvPicPr>
        <p:blipFill>
          <a:blip r:embed="rId3"/>
          <a:stretch>
            <a:fillRect/>
          </a:stretch>
        </p:blipFill>
        <p:spPr>
          <a:xfrm>
            <a:off x="5914934" y="1275811"/>
            <a:ext cx="6125430" cy="4848902"/>
          </a:xfrm>
          <a:prstGeom prst="rect">
            <a:avLst/>
          </a:prstGeom>
        </p:spPr>
      </p:pic>
    </p:spTree>
    <p:extLst>
      <p:ext uri="{BB962C8B-B14F-4D97-AF65-F5344CB8AC3E}">
        <p14:creationId xmlns:p14="http://schemas.microsoft.com/office/powerpoint/2010/main" val="4229681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33BB2-7D05-9549-62BF-DD200EC55D9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9477FB5-441E-8D23-BEBE-79178329AAED}"/>
              </a:ext>
            </a:extLst>
          </p:cNvPr>
          <p:cNvSpPr txBox="1"/>
          <p:nvPr/>
        </p:nvSpPr>
        <p:spPr>
          <a:xfrm>
            <a:off x="1227221" y="914400"/>
            <a:ext cx="8843211" cy="584775"/>
          </a:xfrm>
          <a:prstGeom prst="rect">
            <a:avLst/>
          </a:prstGeom>
          <a:noFill/>
        </p:spPr>
        <p:txBody>
          <a:bodyPr wrap="square" rtlCol="0">
            <a:spAutoFit/>
          </a:bodyPr>
          <a:lstStyle/>
          <a:p>
            <a:r>
              <a:rPr lang="en-GB" sz="3200" b="1">
                <a:latin typeface="Aptos Light" panose="020B0004020202020204" pitchFamily="34" charset="0"/>
              </a:rPr>
              <a:t>Community Engagement and Communication </a:t>
            </a:r>
            <a:endParaRPr lang="en-GB" sz="3200">
              <a:latin typeface="Aptos Light" panose="020B0004020202020204" pitchFamily="34" charset="0"/>
            </a:endParaRPr>
          </a:p>
        </p:txBody>
      </p:sp>
      <p:pic>
        <p:nvPicPr>
          <p:cNvPr id="4" name="Picture 2" descr="DDC-Logo-colour">
            <a:extLst>
              <a:ext uri="{FF2B5EF4-FFF2-40B4-BE49-F238E27FC236}">
                <a16:creationId xmlns:a16="http://schemas.microsoft.com/office/drawing/2014/main" id="{023468C4-61E7-E399-BB7F-8F963148597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1185082" y="5372314"/>
            <a:ext cx="826254" cy="135505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71F5DBF-1815-32D4-9957-80ED65DFC4F6}"/>
              </a:ext>
            </a:extLst>
          </p:cNvPr>
          <p:cNvSpPr txBox="1"/>
          <p:nvPr/>
        </p:nvSpPr>
        <p:spPr>
          <a:xfrm>
            <a:off x="2473212" y="5372314"/>
            <a:ext cx="7245573" cy="369332"/>
          </a:xfrm>
          <a:prstGeom prst="rect">
            <a:avLst/>
          </a:prstGeom>
          <a:noFill/>
        </p:spPr>
        <p:txBody>
          <a:bodyPr wrap="none" rtlCol="0">
            <a:spAutoFit/>
          </a:bodyPr>
          <a:lstStyle/>
          <a:p>
            <a:r>
              <a:rPr lang="en-GB"/>
              <a:t>Ward Members, Parish Council, Community Forum, Public Consultation</a:t>
            </a:r>
          </a:p>
        </p:txBody>
      </p:sp>
      <p:pic>
        <p:nvPicPr>
          <p:cNvPr id="9" name="Picture 8">
            <a:extLst>
              <a:ext uri="{FF2B5EF4-FFF2-40B4-BE49-F238E27FC236}">
                <a16:creationId xmlns:a16="http://schemas.microsoft.com/office/drawing/2014/main" id="{CFC4BF57-8A6B-B124-C8E3-91FD564ED790}"/>
              </a:ext>
            </a:extLst>
          </p:cNvPr>
          <p:cNvPicPr>
            <a:picLocks noChangeAspect="1"/>
          </p:cNvPicPr>
          <p:nvPr/>
        </p:nvPicPr>
        <p:blipFill>
          <a:blip r:embed="rId4"/>
          <a:stretch>
            <a:fillRect/>
          </a:stretch>
        </p:blipFill>
        <p:spPr>
          <a:xfrm>
            <a:off x="703940" y="1459990"/>
            <a:ext cx="10784115" cy="3912324"/>
          </a:xfrm>
          <a:prstGeom prst="rect">
            <a:avLst/>
          </a:prstGeom>
        </p:spPr>
      </p:pic>
    </p:spTree>
    <p:extLst>
      <p:ext uri="{BB962C8B-B14F-4D97-AF65-F5344CB8AC3E}">
        <p14:creationId xmlns:p14="http://schemas.microsoft.com/office/powerpoint/2010/main" val="4294392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85045-A643-42F1-8B06-38958529DE82}"/>
            </a:ext>
          </a:extLst>
        </p:cNvPr>
        <p:cNvGrpSpPr/>
        <p:nvPr/>
      </p:nvGrpSpPr>
      <p:grpSpPr>
        <a:xfrm>
          <a:off x="0" y="0"/>
          <a:ext cx="0" cy="0"/>
          <a:chOff x="0" y="0"/>
          <a:chExt cx="0" cy="0"/>
        </a:xfrm>
      </p:grpSpPr>
      <p:sp>
        <p:nvSpPr>
          <p:cNvPr id="8" name="Speech Bubble: Oval 7">
            <a:extLst>
              <a:ext uri="{FF2B5EF4-FFF2-40B4-BE49-F238E27FC236}">
                <a16:creationId xmlns:a16="http://schemas.microsoft.com/office/drawing/2014/main" id="{08D2EB3B-E7F2-2F18-422F-1C070D24C3A4}"/>
              </a:ext>
            </a:extLst>
          </p:cNvPr>
          <p:cNvSpPr/>
          <p:nvPr/>
        </p:nvSpPr>
        <p:spPr>
          <a:xfrm>
            <a:off x="5907505" y="1834356"/>
            <a:ext cx="5474369" cy="3453063"/>
          </a:xfrm>
          <a:prstGeom prst="wedgeEllipseCallout">
            <a:avLst>
              <a:gd name="adj1" fmla="val -32481"/>
              <a:gd name="adj2" fmla="val 65287"/>
            </a:avLst>
          </a:prstGeom>
          <a:solidFill>
            <a:srgbClr val="F4FCB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63345509-13AB-9571-9A78-8DC7D44AECA7}"/>
              </a:ext>
            </a:extLst>
          </p:cNvPr>
          <p:cNvSpPr txBox="1"/>
          <p:nvPr/>
        </p:nvSpPr>
        <p:spPr>
          <a:xfrm>
            <a:off x="661164" y="773347"/>
            <a:ext cx="9135979" cy="584775"/>
          </a:xfrm>
          <a:prstGeom prst="rect">
            <a:avLst/>
          </a:prstGeom>
          <a:noFill/>
        </p:spPr>
        <p:txBody>
          <a:bodyPr wrap="square" rtlCol="0">
            <a:spAutoFit/>
          </a:bodyPr>
          <a:lstStyle/>
          <a:p>
            <a:r>
              <a:rPr lang="en-GB" sz="3200" b="1">
                <a:latin typeface="Aptos Light" panose="020B0004020202020204" pitchFamily="34" charset="0"/>
              </a:rPr>
              <a:t>Discussion on Placemaking Principles (Core Values) </a:t>
            </a:r>
            <a:endParaRPr lang="en-GB" sz="3200">
              <a:latin typeface="Aptos Light" panose="020B0004020202020204" pitchFamily="34" charset="0"/>
            </a:endParaRPr>
          </a:p>
        </p:txBody>
      </p:sp>
      <p:sp>
        <p:nvSpPr>
          <p:cNvPr id="4" name="TextBox 3">
            <a:extLst>
              <a:ext uri="{FF2B5EF4-FFF2-40B4-BE49-F238E27FC236}">
                <a16:creationId xmlns:a16="http://schemas.microsoft.com/office/drawing/2014/main" id="{BAFAE90E-7EFF-A73C-2FA8-00B66FCFE13C}"/>
              </a:ext>
            </a:extLst>
          </p:cNvPr>
          <p:cNvSpPr txBox="1"/>
          <p:nvPr/>
        </p:nvSpPr>
        <p:spPr>
          <a:xfrm>
            <a:off x="6801767" y="2460855"/>
            <a:ext cx="4426857" cy="2614177"/>
          </a:xfrm>
          <a:prstGeom prst="rect">
            <a:avLst/>
          </a:prstGeom>
          <a:noFill/>
        </p:spPr>
        <p:txBody>
          <a:bodyPr wrap="square" numCol="2">
            <a:noAutofit/>
          </a:bodyPr>
          <a:lstStyle/>
          <a:p>
            <a:pPr marL="342900" indent="-342900" fontAlgn="t">
              <a:buFont typeface="Arial" panose="020B0604020202020204" pitchFamily="34" charset="0"/>
              <a:buChar char="•"/>
            </a:pPr>
            <a:r>
              <a:rPr lang="en-GB">
                <a:latin typeface="Aptos Light" panose="020F0502020204030204" pitchFamily="34" charset="0"/>
              </a:rPr>
              <a:t>Accessible for all </a:t>
            </a:r>
          </a:p>
          <a:p>
            <a:pPr marL="342900" indent="-342900" fontAlgn="t">
              <a:buFont typeface="Arial" panose="020B0604020202020204" pitchFamily="34" charset="0"/>
              <a:buChar char="•"/>
            </a:pPr>
            <a:r>
              <a:rPr lang="en-GB">
                <a:latin typeface="Aptos Light" panose="020F0502020204030204" pitchFamily="34" charset="0"/>
              </a:rPr>
              <a:t>Climate resilient</a:t>
            </a:r>
          </a:p>
          <a:p>
            <a:pPr marL="342900" indent="-342900" fontAlgn="t">
              <a:buFont typeface="Arial" panose="020B0604020202020204" pitchFamily="34" charset="0"/>
              <a:buChar char="•"/>
            </a:pPr>
            <a:r>
              <a:rPr lang="en-GB">
                <a:latin typeface="Aptos Light" panose="020F0502020204030204" pitchFamily="34" charset="0"/>
              </a:rPr>
              <a:t>Contextual </a:t>
            </a:r>
          </a:p>
          <a:p>
            <a:pPr marL="342900" indent="-342900" fontAlgn="t">
              <a:buFont typeface="Arial" panose="020B0604020202020204" pitchFamily="34" charset="0"/>
              <a:buChar char="•"/>
            </a:pPr>
            <a:r>
              <a:rPr lang="en-GB">
                <a:latin typeface="Aptos Light" panose="020F0502020204030204" pitchFamily="34" charset="0"/>
              </a:rPr>
              <a:t>Engaged communities </a:t>
            </a:r>
          </a:p>
          <a:p>
            <a:pPr marL="342900" indent="-342900" fontAlgn="t">
              <a:buFont typeface="Arial" panose="020B0604020202020204" pitchFamily="34" charset="0"/>
              <a:buChar char="•"/>
            </a:pPr>
            <a:r>
              <a:rPr lang="en-GB">
                <a:latin typeface="Aptos Light" panose="020F0502020204030204" pitchFamily="34" charset="0"/>
              </a:rPr>
              <a:t>Equitable </a:t>
            </a:r>
          </a:p>
          <a:p>
            <a:pPr marL="342900" indent="-342900" fontAlgn="t">
              <a:buFont typeface="Arial" panose="020B0604020202020204" pitchFamily="34" charset="0"/>
              <a:buChar char="•"/>
            </a:pPr>
            <a:r>
              <a:rPr lang="en-GB">
                <a:latin typeface="Aptos Light" panose="020F0502020204030204" pitchFamily="34" charset="0"/>
              </a:rPr>
              <a:t>Genuinely affordable </a:t>
            </a:r>
          </a:p>
          <a:p>
            <a:pPr marL="342900" indent="-342900" fontAlgn="t">
              <a:buFont typeface="Arial" panose="020B0604020202020204" pitchFamily="34" charset="0"/>
              <a:buChar char="•"/>
            </a:pPr>
            <a:endParaRPr lang="en-GB">
              <a:latin typeface="Aptos Light" panose="020F0502020204030204" pitchFamily="34" charset="0"/>
            </a:endParaRPr>
          </a:p>
          <a:p>
            <a:pPr marL="342900" indent="-342900" fontAlgn="t">
              <a:buFont typeface="Arial" panose="020B0604020202020204" pitchFamily="34" charset="0"/>
              <a:buChar char="•"/>
            </a:pPr>
            <a:r>
              <a:rPr lang="en-GB">
                <a:latin typeface="Aptos Light" panose="020F0502020204030204" pitchFamily="34" charset="0"/>
              </a:rPr>
              <a:t>Identity </a:t>
            </a:r>
          </a:p>
          <a:p>
            <a:pPr marL="342900" indent="-342900" fontAlgn="t">
              <a:buFont typeface="Arial" panose="020B0604020202020204" pitchFamily="34" charset="0"/>
              <a:buChar char="•"/>
            </a:pPr>
            <a:r>
              <a:rPr lang="en-GB">
                <a:latin typeface="Aptos Light" panose="020F0502020204030204" pitchFamily="34" charset="0"/>
              </a:rPr>
              <a:t>Inclusive </a:t>
            </a:r>
          </a:p>
          <a:p>
            <a:pPr marL="342900" indent="-342900" fontAlgn="t">
              <a:buFont typeface="Arial" panose="020B0604020202020204" pitchFamily="34" charset="0"/>
              <a:buChar char="•"/>
            </a:pPr>
            <a:r>
              <a:rPr lang="en-GB">
                <a:latin typeface="Aptos Light" panose="020F0502020204030204" pitchFamily="34" charset="0"/>
              </a:rPr>
              <a:t>Landscape-led </a:t>
            </a:r>
          </a:p>
          <a:p>
            <a:pPr marL="342900" indent="-342900" fontAlgn="t">
              <a:buFont typeface="Arial" panose="020B0604020202020204" pitchFamily="34" charset="0"/>
              <a:buChar char="•"/>
            </a:pPr>
            <a:r>
              <a:rPr lang="en-GB">
                <a:latin typeface="Aptos Light" panose="020F0502020204030204" pitchFamily="34" charset="0"/>
              </a:rPr>
              <a:t>Nature </a:t>
            </a:r>
          </a:p>
          <a:p>
            <a:pPr marL="342900" indent="-342900" fontAlgn="t">
              <a:buFont typeface="Arial" panose="020B0604020202020204" pitchFamily="34" charset="0"/>
              <a:buChar char="•"/>
            </a:pPr>
            <a:r>
              <a:rPr lang="en-GB">
                <a:latin typeface="Aptos Light" panose="020F0502020204030204" pitchFamily="34" charset="0"/>
              </a:rPr>
              <a:t>Public spaces </a:t>
            </a:r>
          </a:p>
          <a:p>
            <a:pPr marL="342900" indent="-342900" fontAlgn="t">
              <a:buFont typeface="Arial" panose="020B0604020202020204" pitchFamily="34" charset="0"/>
              <a:buChar char="•"/>
            </a:pPr>
            <a:r>
              <a:rPr lang="en-GB">
                <a:latin typeface="Aptos Light" panose="020F0502020204030204" pitchFamily="34" charset="0"/>
              </a:rPr>
              <a:t>Stewardship </a:t>
            </a:r>
          </a:p>
          <a:p>
            <a:pPr marL="342900" indent="-342900" fontAlgn="t">
              <a:buFont typeface="Arial" panose="020B0604020202020204" pitchFamily="34" charset="0"/>
              <a:buChar char="•"/>
            </a:pPr>
            <a:r>
              <a:rPr lang="en-GB">
                <a:latin typeface="Aptos Light" panose="020F0502020204030204" pitchFamily="34" charset="0"/>
              </a:rPr>
              <a:t>Vibrant</a:t>
            </a:r>
          </a:p>
        </p:txBody>
      </p:sp>
      <p:pic>
        <p:nvPicPr>
          <p:cNvPr id="6" name="Picture 2" descr="DDC-Logo-colour">
            <a:extLst>
              <a:ext uri="{FF2B5EF4-FFF2-40B4-BE49-F238E27FC236}">
                <a16:creationId xmlns:a16="http://schemas.microsoft.com/office/drawing/2014/main" id="{302D159A-6A48-64F4-4AC3-330F1F10895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1228624" y="5359989"/>
            <a:ext cx="826254" cy="135505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CA2EF08-47B1-11E8-F783-448B8F21B99F}"/>
              </a:ext>
            </a:extLst>
          </p:cNvPr>
          <p:cNvSpPr txBox="1"/>
          <p:nvPr/>
        </p:nvSpPr>
        <p:spPr>
          <a:xfrm>
            <a:off x="400967" y="1943669"/>
            <a:ext cx="5099947" cy="3416320"/>
          </a:xfrm>
          <a:prstGeom prst="rect">
            <a:avLst/>
          </a:prstGeom>
          <a:noFill/>
        </p:spPr>
        <p:txBody>
          <a:bodyPr wrap="square" rtlCol="0">
            <a:spAutoFit/>
          </a:bodyPr>
          <a:lstStyle/>
          <a:p>
            <a:pPr marL="285750" indent="-285750">
              <a:buFont typeface="Arial" panose="020B0604020202020204" pitchFamily="34" charset="0"/>
              <a:buChar char="•"/>
            </a:pPr>
            <a:endParaRPr lang="en-GB">
              <a:latin typeface="Aptos Light" panose="020B0004020202020204" pitchFamily="34" charset="0"/>
            </a:endParaRPr>
          </a:p>
          <a:p>
            <a:pPr marL="285750" indent="-285750">
              <a:buFont typeface="Arial" panose="020B0604020202020204" pitchFamily="34" charset="0"/>
              <a:buChar char="•"/>
            </a:pPr>
            <a:r>
              <a:rPr lang="en-GB">
                <a:latin typeface="Aptos Light" panose="020B0004020202020204" pitchFamily="34" charset="0"/>
              </a:rPr>
              <a:t>Follows on from Stakeholder Workshops</a:t>
            </a:r>
          </a:p>
          <a:p>
            <a:pPr marL="285750" indent="-285750">
              <a:buFont typeface="Arial" panose="020B0604020202020204" pitchFamily="34" charset="0"/>
              <a:buChar char="•"/>
            </a:pPr>
            <a:r>
              <a:rPr lang="en-GB">
                <a:latin typeface="Aptos Light" panose="020B0004020202020204" pitchFamily="34" charset="0"/>
              </a:rPr>
              <a:t>Centred on what is valued by the community</a:t>
            </a:r>
          </a:p>
          <a:p>
            <a:pPr marL="285750" indent="-285750">
              <a:buFont typeface="Arial" panose="020B0604020202020204" pitchFamily="34" charset="0"/>
              <a:buChar char="•"/>
            </a:pPr>
            <a:r>
              <a:rPr lang="en-GB">
                <a:latin typeface="Aptos Light" panose="020B0004020202020204" pitchFamily="34" charset="0"/>
              </a:rPr>
              <a:t>Ensuring the priorities of locals are heard</a:t>
            </a:r>
          </a:p>
          <a:p>
            <a:pPr marL="285750" indent="-285750">
              <a:buFont typeface="Arial" panose="020B0604020202020204" pitchFamily="34" charset="0"/>
              <a:buChar char="•"/>
            </a:pPr>
            <a:endParaRPr lang="en-GB">
              <a:latin typeface="Aptos Light" panose="020B0004020202020204" pitchFamily="34" charset="0"/>
            </a:endParaRPr>
          </a:p>
          <a:p>
            <a:pPr marL="285750" indent="-285750">
              <a:buFont typeface="Arial" panose="020B0604020202020204" pitchFamily="34" charset="0"/>
              <a:buChar char="•"/>
            </a:pPr>
            <a:endParaRPr lang="en-GB">
              <a:latin typeface="Aptos Light" panose="020B0004020202020204" pitchFamily="34" charset="0"/>
            </a:endParaRPr>
          </a:p>
          <a:p>
            <a:endParaRPr lang="en-GB">
              <a:latin typeface="Aptos Light" panose="020B0004020202020204" pitchFamily="34" charset="0"/>
            </a:endParaRPr>
          </a:p>
          <a:p>
            <a:pPr marL="285750" indent="-285750">
              <a:buFont typeface="Wingdings" panose="05000000000000000000" pitchFamily="2" charset="2"/>
              <a:buChar char="q"/>
            </a:pPr>
            <a:r>
              <a:rPr lang="en-GB" b="1">
                <a:latin typeface="Aptos Light" panose="020B0004020202020204" pitchFamily="34" charset="0"/>
              </a:rPr>
              <a:t>What is most important to you?</a:t>
            </a:r>
          </a:p>
          <a:p>
            <a:pPr marL="285750" indent="-285750">
              <a:buFont typeface="Wingdings" panose="05000000000000000000" pitchFamily="2" charset="2"/>
              <a:buChar char="q"/>
            </a:pPr>
            <a:endParaRPr lang="en-GB" b="1">
              <a:latin typeface="Aptos Light" panose="020B0004020202020204" pitchFamily="34" charset="0"/>
            </a:endParaRPr>
          </a:p>
          <a:p>
            <a:pPr marL="285750" indent="-285750">
              <a:buFont typeface="Wingdings" panose="05000000000000000000" pitchFamily="2" charset="2"/>
              <a:buChar char="q"/>
            </a:pPr>
            <a:r>
              <a:rPr lang="en-GB" b="1">
                <a:latin typeface="Aptos Light" panose="020B0004020202020204" pitchFamily="34" charset="0"/>
              </a:rPr>
              <a:t>What is special about Whitfield?</a:t>
            </a:r>
          </a:p>
          <a:p>
            <a:pPr marL="285750" indent="-285750">
              <a:buFont typeface="Wingdings" panose="05000000000000000000" pitchFamily="2" charset="2"/>
              <a:buChar char="q"/>
            </a:pPr>
            <a:endParaRPr lang="en-GB" b="1">
              <a:latin typeface="Aptos Light" panose="020B0004020202020204" pitchFamily="34" charset="0"/>
            </a:endParaRPr>
          </a:p>
          <a:p>
            <a:pPr marL="285750" indent="-285750">
              <a:buFont typeface="Wingdings" panose="05000000000000000000" pitchFamily="2" charset="2"/>
              <a:buChar char="q"/>
            </a:pPr>
            <a:r>
              <a:rPr lang="en-GB" b="1">
                <a:latin typeface="Aptos Light" panose="020B0004020202020204" pitchFamily="34" charset="0"/>
              </a:rPr>
              <a:t>What would the community benefit from most?</a:t>
            </a:r>
          </a:p>
        </p:txBody>
      </p:sp>
    </p:spTree>
    <p:extLst>
      <p:ext uri="{BB962C8B-B14F-4D97-AF65-F5344CB8AC3E}">
        <p14:creationId xmlns:p14="http://schemas.microsoft.com/office/powerpoint/2010/main" val="1287098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Picture 6">
            <a:extLst>
              <a:ext uri="{FF2B5EF4-FFF2-40B4-BE49-F238E27FC236}">
                <a16:creationId xmlns:a16="http://schemas.microsoft.com/office/drawing/2014/main" id="{B394FA49-964F-5DC1-CC97-076E848ADCAB}"/>
              </a:ext>
            </a:extLst>
          </p:cNvPr>
          <p:cNvPicPr>
            <a:picLocks noChangeAspect="1"/>
          </p:cNvPicPr>
          <p:nvPr/>
        </p:nvPicPr>
        <p:blipFill>
          <a:blip r:embed="rId3"/>
          <a:stretch>
            <a:fillRect/>
          </a:stretch>
        </p:blipFill>
        <p:spPr>
          <a:xfrm>
            <a:off x="1349198" y="0"/>
            <a:ext cx="9308545" cy="6858000"/>
          </a:xfrm>
          <a:prstGeom prst="rect">
            <a:avLst/>
          </a:prstGeom>
        </p:spPr>
      </p:pic>
    </p:spTree>
    <p:extLst>
      <p:ext uri="{BB962C8B-B14F-4D97-AF65-F5344CB8AC3E}">
        <p14:creationId xmlns:p14="http://schemas.microsoft.com/office/powerpoint/2010/main" val="13867079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eb3021b-19a6-4355-a388-45b988fe2a10">
      <Terms xmlns="http://schemas.microsoft.com/office/infopath/2007/PartnerControls"/>
    </lcf76f155ced4ddcb4097134ff3c332f>
    <TaxCatchAll xmlns="798b0ecd-a167-43cd-a808-7c79fdb5852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95DAFB35F2CDF4891842721EF8C4480" ma:contentTypeVersion="11" ma:contentTypeDescription="Create a new document." ma:contentTypeScope="" ma:versionID="34fdb27351ee78cca2953c305a30fe66">
  <xsd:schema xmlns:xsd="http://www.w3.org/2001/XMLSchema" xmlns:xs="http://www.w3.org/2001/XMLSchema" xmlns:p="http://schemas.microsoft.com/office/2006/metadata/properties" xmlns:ns2="4eb3021b-19a6-4355-a388-45b988fe2a10" xmlns:ns3="798b0ecd-a167-43cd-a808-7c79fdb58526" targetNamespace="http://schemas.microsoft.com/office/2006/metadata/properties" ma:root="true" ma:fieldsID="0b3e6e491a40b9dba58dc9ab22e55ecc" ns2:_="" ns3:_="">
    <xsd:import namespace="4eb3021b-19a6-4355-a388-45b988fe2a10"/>
    <xsd:import namespace="798b0ecd-a167-43cd-a808-7c79fdb5852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b3021b-19a6-4355-a388-45b988fe2a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029ce0d0-c994-4e3c-9ad7-7601abb05e84"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98b0ecd-a167-43cd-a808-7c79fdb58526"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78cea6c3-0b2b-412f-8963-a40c00397e56}" ma:internalName="TaxCatchAll" ma:showField="CatchAllData" ma:web="798b0ecd-a167-43cd-a808-7c79fdb5852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E3E3758-53BD-4053-A46C-543E6C975082}">
  <ds:schemaRefs>
    <ds:schemaRef ds:uri="http://schemas.microsoft.com/sharepoint/v3/contenttype/forms"/>
  </ds:schemaRefs>
</ds:datastoreItem>
</file>

<file path=customXml/itemProps2.xml><?xml version="1.0" encoding="utf-8"?>
<ds:datastoreItem xmlns:ds="http://schemas.openxmlformats.org/officeDocument/2006/customXml" ds:itemID="{4ADCFAC1-157B-4827-8B57-C156F456A11B}">
  <ds:schemaRefs>
    <ds:schemaRef ds:uri="http://purl.org/dc/dcmitype/"/>
    <ds:schemaRef ds:uri="http://schemas.openxmlformats.org/package/2006/metadata/core-properties"/>
    <ds:schemaRef ds:uri="http://schemas.microsoft.com/office/2006/metadata/properties"/>
    <ds:schemaRef ds:uri="http://purl.org/dc/elements/1.1/"/>
    <ds:schemaRef ds:uri="http://schemas.microsoft.com/office/2006/documentManagement/types"/>
    <ds:schemaRef ds:uri="798b0ecd-a167-43cd-a808-7c79fdb58526"/>
    <ds:schemaRef ds:uri="http://schemas.microsoft.com/office/infopath/2007/PartnerControls"/>
    <ds:schemaRef ds:uri="4eb3021b-19a6-4355-a388-45b988fe2a10"/>
    <ds:schemaRef ds:uri="http://www.w3.org/XML/1998/namespace"/>
    <ds:schemaRef ds:uri="http://purl.org/dc/terms/"/>
  </ds:schemaRefs>
</ds:datastoreItem>
</file>

<file path=customXml/itemProps3.xml><?xml version="1.0" encoding="utf-8"?>
<ds:datastoreItem xmlns:ds="http://schemas.openxmlformats.org/officeDocument/2006/customXml" ds:itemID="{0A83766D-6F87-4634-BDD9-89BEBBC9B8FD}">
  <ds:schemaRefs>
    <ds:schemaRef ds:uri="4eb3021b-19a6-4355-a388-45b988fe2a10"/>
    <ds:schemaRef ds:uri="798b0ecd-a167-43cd-a808-7c79fdb5852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3150</Words>
  <Application>Microsoft Office PowerPoint</Application>
  <PresentationFormat>Widescreen</PresentationFormat>
  <Paragraphs>182</Paragraphs>
  <Slides>9</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Aptos</vt:lpstr>
      <vt:lpstr>Aptos Display</vt:lpstr>
      <vt:lpstr>Aptos Light</vt:lpstr>
      <vt:lpstr>Arial</vt:lpstr>
      <vt:lpstr>Calibri</vt:lpstr>
      <vt:lpstr>Wingdings</vt:lpstr>
      <vt:lpstr>Office Theme</vt:lpstr>
      <vt:lpstr>Whitfield Urban Expansion  Community Forum  Dover District Council 21st July 2026 6pm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Karen Evans</dc:creator>
  <cp:lastModifiedBy>Marijke Hall</cp:lastModifiedBy>
  <cp:revision>2</cp:revision>
  <dcterms:modified xsi:type="dcterms:W3CDTF">2026-08-11T13:52:20Z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0x010100395DAFB35F2CDF4891842721EF8C4480</vt:lpwstr>
  </property>
  <property fmtid="{D5CDD505-2E9C-101B-9397-08002B2CF9AE}" pid="3" name="MediaServiceImageTags">
    <vt:lpwstr/>
  </property>
</Properties>
</file>